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18"/>
  </p:notesMasterIdLst>
  <p:sldIdLst>
    <p:sldId id="261" r:id="rId2"/>
    <p:sldId id="266" r:id="rId3"/>
    <p:sldId id="268" r:id="rId4"/>
    <p:sldId id="269" r:id="rId5"/>
    <p:sldId id="270" r:id="rId6"/>
    <p:sldId id="257" r:id="rId7"/>
    <p:sldId id="275" r:id="rId8"/>
    <p:sldId id="264" r:id="rId9"/>
    <p:sldId id="272" r:id="rId10"/>
    <p:sldId id="259" r:id="rId11"/>
    <p:sldId id="276" r:id="rId12"/>
    <p:sldId id="277" r:id="rId13"/>
    <p:sldId id="260" r:id="rId14"/>
    <p:sldId id="263" r:id="rId15"/>
    <p:sldId id="278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2D050"/>
    <a:srgbClr val="F27E8F"/>
    <a:srgbClr val="ED5167"/>
    <a:srgbClr val="57850C"/>
    <a:srgbClr val="E31837"/>
    <a:srgbClr val="56616C"/>
    <a:srgbClr val="2E75B6"/>
    <a:srgbClr val="446B3C"/>
    <a:srgbClr val="F95800"/>
    <a:srgbClr val="5481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2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1EC6-771B-4272-8AE6-F9626B5D1CD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4BDC3-5B62-416D-B6E7-EE2AB59C6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11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Today’s lesson is about restaurants.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We’re going to practice these 5 parts.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Everyone breaks into groups. And pair up with someone in your group.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You’re going to practice together, and then practice with a Japanese volunteer.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E5EA7D-F04D-4936-B8F1-AC151FF61F14}" type="slidenum">
              <a:rPr lang="en-US" altLang="en-US" smtClean="0">
                <a:latin typeface="Calibri" panose="020F0502020204030204" pitchFamily="34" charset="0"/>
              </a:rPr>
              <a:pPr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338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B021240-8703-4D71-BCD9-35466845E99A}" type="slidenum">
              <a:rPr lang="en-US" altLang="en-US" smtClean="0">
                <a:latin typeface="Calibri" panose="020F0502020204030204" pitchFamily="34" charset="0"/>
              </a:rPr>
              <a:pPr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967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1775" indent="-231775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Now that they have the food, let’s practice saying some stuff about how you like it or not. </a:t>
            </a:r>
          </a:p>
          <a:p>
            <a:pPr marL="231775" indent="-231775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See what they can guess</a:t>
            </a:r>
            <a:r>
              <a:rPr lang="ja-JP" altLang="en-US">
                <a:ea typeface="ＭＳ Ｐゴシック" panose="020B0600070205080204" pitchFamily="34" charset="-128"/>
              </a:rPr>
              <a:t>。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marL="231775" indent="-231775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S1:   dou desu ka? (gesture touching your tongue)</a:t>
            </a:r>
          </a:p>
          <a:p>
            <a:pPr marL="231775" indent="-231775"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      S2:   karai!!</a:t>
            </a:r>
          </a:p>
          <a:p>
            <a:pPr marL="231775" indent="-231775" eaLnBrk="1" hangingPunct="1">
              <a:spcBef>
                <a:spcPct val="0"/>
              </a:spcBef>
              <a:buFontTx/>
              <a:buAutoNum type="arabicPeriod"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35AB783-90D6-47C3-9A27-7A194E92BB96}" type="slidenum">
              <a:rPr lang="en-US" altLang="en-US" smtClean="0">
                <a:latin typeface="Calibri" panose="020F0502020204030204" pitchFamily="34" charset="0"/>
              </a:rPr>
              <a:pPr/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05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Paying the Bill</a:t>
            </a:r>
          </a:p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Gesture for sumimasen, okanjou, and haraeba.</a:t>
            </a:r>
          </a:p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The waiter can write up a bill on a slip of paper and give it to the customer.</a:t>
            </a:r>
          </a:p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Students use the pretend money to pay at the register.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05AD45-58B6-4AB5-8FEF-473A874D0179}" type="slidenum">
              <a:rPr lang="en-US" altLang="en-US" smtClean="0">
                <a:latin typeface="Calibri" panose="020F0502020204030204" pitchFamily="34" charset="0"/>
              </a:rPr>
              <a:pPr/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67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What do you know about eating in Japan? (people use chopsticks, etc.)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What Japanese foods do you know? What have you tried before? (sushi, tempura, miso soup, ramen, udon, yakisoba, okonomiyaki, etc.)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b="1" u="sng">
                <a:ea typeface="ＭＳ Ｐゴシック" panose="020B0600070205080204" pitchFamily="34" charset="-128"/>
              </a:rPr>
              <a:t>Japanese Volunteers will share their Customs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saying itadakimasu, and gochisousama deshita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Don’t leave a single grain of rice behind in your rice bowl. You are supposed to eat it all.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Don’t stick your chopsticks in your rice bowl because that’s what they do at funerals. Same for passing pieces of food with your chopsticks.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Slurp your noodles to show appreciation.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You can drink from your soup bowl. 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You don’t tip at restaurants in Japan.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At restaurants you take off your shoes when you sit at a low Japanese style table, and place them lined up in a row, facing outwards. 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D58E713-5935-4673-8B5F-C5050BBD5F33}" type="slidenum">
              <a:rPr lang="en-US" altLang="en-US" smtClean="0">
                <a:latin typeface="Calibri" panose="020F0502020204030204" pitchFamily="34" charset="0"/>
              </a:rPr>
              <a:pPr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64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Eating habits and food culture of each nation vary with respect to their civilization, customs and cultures. Food and eating culture represent the civilization of countries.  What about Japan?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It is big deal to Japanese people what we eat.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Ginza Mitsukoshi Department has 12 floors</a:t>
            </a:r>
            <a:r>
              <a:rPr lang="en-US" baseline="0" dirty="0">
                <a:effectLst/>
              </a:rPr>
              <a:t> with </a:t>
            </a:r>
            <a:r>
              <a:rPr lang="en-US" dirty="0">
                <a:effectLst/>
              </a:rPr>
              <a:t>25 restaurants.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248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AD96E21-FEC3-4FB2-B219-43B9B5A6458F}" type="slidenum">
              <a:rPr lang="en-US" altLang="en-US" smtClean="0">
                <a:latin typeface="Calibri" panose="020F0502020204030204" pitchFamily="34" charset="0"/>
              </a:rPr>
              <a:pPr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161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1775" indent="-231775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Now that they have the food, let’s practice saying some stuff about how you like it or not. </a:t>
            </a:r>
          </a:p>
          <a:p>
            <a:pPr marL="231775" indent="-231775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See what they can guess</a:t>
            </a:r>
            <a:r>
              <a:rPr lang="ja-JP" altLang="en-US">
                <a:ea typeface="ＭＳ Ｐゴシック" panose="020B0600070205080204" pitchFamily="34" charset="-128"/>
              </a:rPr>
              <a:t>。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marL="231775" indent="-231775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S1:   dou desu ka? (gesture touching your tongue)</a:t>
            </a:r>
          </a:p>
          <a:p>
            <a:pPr marL="231775" indent="-231775"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      S2:   karai!!</a:t>
            </a:r>
          </a:p>
          <a:p>
            <a:pPr marL="231775" indent="-231775" eaLnBrk="1" hangingPunct="1">
              <a:spcBef>
                <a:spcPct val="0"/>
              </a:spcBef>
              <a:buFontTx/>
              <a:buAutoNum type="arabicPeriod"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35AB783-90D6-47C3-9A27-7A194E92BB96}" type="slidenum">
              <a:rPr lang="en-US" altLang="en-US" smtClean="0">
                <a:latin typeface="Calibri" panose="020F0502020204030204" pitchFamily="34" charset="0"/>
              </a:rPr>
              <a:pPr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269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Paying the Bill</a:t>
            </a:r>
          </a:p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Gesture for sumimasen, okanjou, and haraeba.</a:t>
            </a:r>
          </a:p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The waiter can write up a bill on a slip of paper and give it to the customer.</a:t>
            </a:r>
          </a:p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Students use the pretend money to pay at the register.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05AD45-58B6-4AB5-8FEF-473A874D0179}" type="slidenum">
              <a:rPr lang="en-US" altLang="en-US" smtClean="0">
                <a:latin typeface="Calibri" panose="020F0502020204030204" pitchFamily="34" charset="0"/>
              </a:rPr>
              <a:pPr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779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0C6625C-A6CC-4F9C-AC8B-EBFAD55D129F}" type="slidenum">
              <a:rPr lang="en-US" altLang="en-US" smtClean="0">
                <a:latin typeface="Calibri" panose="020F0502020204030204" pitchFamily="34" charset="0"/>
              </a:rPr>
              <a:pPr/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305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1775" indent="-231775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Now that they have the food, let’s practice saying some stuff about how you like it or not. </a:t>
            </a:r>
          </a:p>
          <a:p>
            <a:pPr marL="231775" indent="-231775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See what they can guess</a:t>
            </a:r>
            <a:r>
              <a:rPr lang="ja-JP" altLang="en-US">
                <a:ea typeface="ＭＳ Ｐゴシック" panose="020B0600070205080204" pitchFamily="34" charset="-128"/>
              </a:rPr>
              <a:t>。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marL="231775" indent="-231775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S1:   dou desu ka? (gesture touching your tongue)</a:t>
            </a:r>
          </a:p>
          <a:p>
            <a:pPr marL="231775" indent="-231775"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      S2:   karai!!</a:t>
            </a:r>
          </a:p>
          <a:p>
            <a:pPr marL="231775" indent="-231775" eaLnBrk="1" hangingPunct="1">
              <a:spcBef>
                <a:spcPct val="0"/>
              </a:spcBef>
              <a:buFontTx/>
              <a:buAutoNum type="arabicPeriod"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35AB783-90D6-47C3-9A27-7A194E92BB96}" type="slidenum">
              <a:rPr lang="en-US" altLang="en-US" smtClean="0">
                <a:latin typeface="Calibri" panose="020F0502020204030204" pitchFamily="34" charset="0"/>
              </a:rPr>
              <a:pPr/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031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Paying the Bill</a:t>
            </a:r>
          </a:p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Gesture for sumimasen, okanjou, and haraeba.</a:t>
            </a:r>
          </a:p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The waiter can write up a bill on a slip of paper and give it to the customer.</a:t>
            </a:r>
          </a:p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Students use the pretend money to pay at the register.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05AD45-58B6-4AB5-8FEF-473A874D0179}" type="slidenum">
              <a:rPr lang="en-US" altLang="en-US" smtClean="0">
                <a:latin typeface="Calibri" panose="020F0502020204030204" pitchFamily="34" charset="0"/>
              </a:rPr>
              <a:pPr/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17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EBCD-7791-4BEC-A1CE-0A27847C1A9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4E95-3B96-4C1D-BB47-48C938575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2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EBCD-7791-4BEC-A1CE-0A27847C1A9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4E95-3B96-4C1D-BB47-48C938575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8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EBCD-7791-4BEC-A1CE-0A27847C1A9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4E95-3B96-4C1D-BB47-48C938575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EBCD-7791-4BEC-A1CE-0A27847C1A9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4E95-3B96-4C1D-BB47-48C938575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EBCD-7791-4BEC-A1CE-0A27847C1A9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4E95-3B96-4C1D-BB47-48C938575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EBCD-7791-4BEC-A1CE-0A27847C1A9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4E95-3B96-4C1D-BB47-48C938575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5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EBCD-7791-4BEC-A1CE-0A27847C1A9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4E95-3B96-4C1D-BB47-48C938575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3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EBCD-7791-4BEC-A1CE-0A27847C1A9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4E95-3B96-4C1D-BB47-48C938575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9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EBCD-7791-4BEC-A1CE-0A27847C1A9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4E95-3B96-4C1D-BB47-48C938575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0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EBCD-7791-4BEC-A1CE-0A27847C1A9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4E95-3B96-4C1D-BB47-48C938575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4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EBCD-7791-4BEC-A1CE-0A27847C1A9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4E95-3B96-4C1D-BB47-48C938575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6EBCD-7791-4BEC-A1CE-0A27847C1A9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A4E95-3B96-4C1D-BB47-48C938575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8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30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9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image" Target="../media/image71.pn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32.jpeg"/><Relationship Id="rId10" Type="http://schemas.openxmlformats.org/officeDocument/2006/relationships/image" Target="../media/image77.jpeg"/><Relationship Id="rId4" Type="http://schemas.openxmlformats.org/officeDocument/2006/relationships/image" Target="../media/image72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70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microsoft.com/office/2007/relationships/hdphoto" Target="../media/hdphoto3.wdp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microsoft.com/office/2007/relationships/hdphoto" Target="../media/hdphoto2.wdp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l_fi" descr="http://illpop.com/img_illust/food/worker_a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56" y="1179726"/>
            <a:ext cx="1777604" cy="273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82" y="424848"/>
            <a:ext cx="4561130" cy="589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D0631-8BFE-4F41-9740-3D46620CB6DE}"/>
              </a:ext>
            </a:extLst>
          </p:cNvPr>
          <p:cNvGrpSpPr/>
          <p:nvPr/>
        </p:nvGrpSpPr>
        <p:grpSpPr>
          <a:xfrm>
            <a:off x="8632363" y="840672"/>
            <a:ext cx="3095897" cy="890145"/>
            <a:chOff x="8168543" y="840672"/>
            <a:chExt cx="3095897" cy="890145"/>
          </a:xfrm>
        </p:grpSpPr>
        <p:sp>
          <p:nvSpPr>
            <p:cNvPr id="6" name="Flowchart: Process 5"/>
            <p:cNvSpPr>
              <a:spLocks noChangeArrowheads="1"/>
            </p:cNvSpPr>
            <p:nvPr/>
          </p:nvSpPr>
          <p:spPr bwMode="auto">
            <a:xfrm>
              <a:off x="8168543" y="840673"/>
              <a:ext cx="3095897" cy="890144"/>
            </a:xfrm>
            <a:prstGeom prst="flowChartProcess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35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1269" name="TextBox 6"/>
            <p:cNvSpPr txBox="1">
              <a:spLocks noChangeArrowheads="1"/>
            </p:cNvSpPr>
            <p:nvPr/>
          </p:nvSpPr>
          <p:spPr bwMode="auto">
            <a:xfrm>
              <a:off x="8168543" y="840672"/>
              <a:ext cx="309589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37931725" indent="-374745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3000" b="1" dirty="0">
                  <a:solidFill>
                    <a:srgbClr val="2857A5"/>
                  </a:solidFill>
                  <a:latin typeface="Comic Sans MS" panose="030F0702030302020204" pitchFamily="66" charset="0"/>
                </a:rPr>
                <a:t>Today’s Lesson</a:t>
              </a:r>
            </a:p>
          </p:txBody>
        </p:sp>
        <p:sp>
          <p:nvSpPr>
            <p:cNvPr id="11270" name="TextBox 7"/>
            <p:cNvSpPr txBox="1">
              <a:spLocks noChangeArrowheads="1"/>
            </p:cNvSpPr>
            <p:nvPr/>
          </p:nvSpPr>
          <p:spPr bwMode="auto">
            <a:xfrm>
              <a:off x="8168543" y="1285966"/>
              <a:ext cx="30958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solidFill>
                    <a:srgbClr val="00B0F0"/>
                  </a:solidFill>
                  <a:latin typeface="+mn-ea"/>
                  <a:ea typeface="+mn-ea"/>
                </a:rPr>
                <a:t>きょう　の　レッスン</a:t>
              </a:r>
              <a:endParaRPr lang="en-US" altLang="en-US" sz="2000" b="1" dirty="0">
                <a:solidFill>
                  <a:srgbClr val="00B0F0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1275" name="TextBox 1"/>
          <p:cNvSpPr txBox="1">
            <a:spLocks noChangeArrowheads="1"/>
          </p:cNvSpPr>
          <p:nvPr/>
        </p:nvSpPr>
        <p:spPr bwMode="auto">
          <a:xfrm>
            <a:off x="1172542" y="2637544"/>
            <a:ext cx="49931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00747A"/>
                </a:solidFill>
              </a:rPr>
              <a:t>い　</a:t>
            </a:r>
            <a:endParaRPr lang="en-US" altLang="ja-JP" sz="2400" b="1" dirty="0">
              <a:solidFill>
                <a:srgbClr val="00747A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00747A"/>
                </a:solidFill>
              </a:rPr>
              <a:t>ら</a:t>
            </a:r>
            <a:endParaRPr lang="en-US" altLang="ja-JP" sz="2400" b="1" dirty="0">
              <a:solidFill>
                <a:srgbClr val="00747A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00747A"/>
                </a:solidFill>
              </a:rPr>
              <a:t>っ</a:t>
            </a:r>
            <a:endParaRPr lang="en-US" altLang="ja-JP" sz="2400" b="1" dirty="0">
              <a:solidFill>
                <a:srgbClr val="00747A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00747A"/>
                </a:solidFill>
              </a:rPr>
              <a:t>し　</a:t>
            </a:r>
            <a:endParaRPr lang="en-US" altLang="ja-JP" sz="2400" b="1" dirty="0">
              <a:solidFill>
                <a:srgbClr val="00747A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00747A"/>
                </a:solidFill>
              </a:rPr>
              <a:t>ゃ</a:t>
            </a:r>
            <a:endParaRPr lang="en-US" altLang="ja-JP" sz="2400" b="1" dirty="0">
              <a:solidFill>
                <a:srgbClr val="00747A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00747A"/>
                </a:solidFill>
              </a:rPr>
              <a:t>い</a:t>
            </a:r>
            <a:endParaRPr lang="en-US" altLang="ja-JP" sz="2400" b="1" dirty="0">
              <a:solidFill>
                <a:srgbClr val="00747A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00747A"/>
                </a:solidFill>
              </a:rPr>
              <a:t>ま</a:t>
            </a:r>
            <a:endParaRPr lang="en-US" altLang="ja-JP" sz="2400" b="1" dirty="0">
              <a:solidFill>
                <a:srgbClr val="00747A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00747A"/>
                </a:solidFill>
              </a:rPr>
              <a:t>せ</a:t>
            </a:r>
            <a:endParaRPr lang="en-US" altLang="ja-JP" sz="2400" b="1" dirty="0">
              <a:solidFill>
                <a:srgbClr val="00747A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00747A"/>
                </a:solidFill>
              </a:rPr>
              <a:t>！</a:t>
            </a:r>
            <a:endParaRPr lang="en-US" altLang="ja-JP" sz="2400" b="1" dirty="0">
              <a:solidFill>
                <a:srgbClr val="00747A"/>
              </a:solidFill>
            </a:endParaRPr>
          </a:p>
        </p:txBody>
      </p:sp>
      <p:sp>
        <p:nvSpPr>
          <p:cNvPr id="11277" name="TextBox 10"/>
          <p:cNvSpPr txBox="1">
            <a:spLocks noChangeArrowheads="1"/>
          </p:cNvSpPr>
          <p:nvPr/>
        </p:nvSpPr>
        <p:spPr bwMode="auto">
          <a:xfrm>
            <a:off x="8435224" y="4935264"/>
            <a:ext cx="352697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2857A5"/>
                </a:solidFill>
                <a:latin typeface="Comic Sans MS" panose="030F0702030302020204" pitchFamily="66" charset="0"/>
              </a:rPr>
              <a:t>おかねをはらう</a:t>
            </a:r>
            <a:endParaRPr lang="en-US" altLang="ja-JP" sz="2400" b="1" dirty="0">
              <a:solidFill>
                <a:srgbClr val="2857A5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2400" b="1" dirty="0">
                <a:solidFill>
                  <a:srgbClr val="5E8CD8"/>
                </a:solidFill>
                <a:latin typeface="Comic Sans MS" panose="030F0702030302020204" pitchFamily="66" charset="0"/>
              </a:rPr>
              <a:t>Paying the bill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B0F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416825" y="3496368"/>
            <a:ext cx="3526971" cy="1274130"/>
            <a:chOff x="5617029" y="3525492"/>
            <a:chExt cx="3526971" cy="1274130"/>
          </a:xfrm>
        </p:grpSpPr>
        <p:sp>
          <p:nvSpPr>
            <p:cNvPr id="11274" name="TextBox 12"/>
            <p:cNvSpPr txBox="1">
              <a:spLocks noChangeArrowheads="1"/>
            </p:cNvSpPr>
            <p:nvPr/>
          </p:nvSpPr>
          <p:spPr bwMode="auto">
            <a:xfrm>
              <a:off x="5617029" y="3691626"/>
              <a:ext cx="3526971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2400" b="1" dirty="0">
                  <a:solidFill>
                    <a:srgbClr val="2857A5"/>
                  </a:solidFill>
                  <a:latin typeface="Comic Sans MS" panose="030F0702030302020204" pitchFamily="66" charset="0"/>
                </a:rPr>
                <a:t>食べ物について話す</a:t>
              </a:r>
              <a:endParaRPr lang="en-US" altLang="ja-JP" sz="2400" b="1" dirty="0">
                <a:solidFill>
                  <a:srgbClr val="2857A5"/>
                </a:solidFill>
                <a:latin typeface="Comic Sans MS" panose="030F0702030302020204" pitchFamily="66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ja-JP" sz="2400" b="1" dirty="0">
                  <a:solidFill>
                    <a:srgbClr val="5E8CD8"/>
                  </a:solidFill>
                  <a:latin typeface="Comic Sans MS" panose="030F0702030302020204" pitchFamily="66" charset="0"/>
                </a:rPr>
                <a:t>Commenting</a:t>
              </a:r>
              <a:r>
                <a:rPr lang="ja-JP" altLang="en-US" sz="2400" b="1" dirty="0">
                  <a:solidFill>
                    <a:srgbClr val="5E8CD8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altLang="ja-JP" sz="2400" b="1" dirty="0">
                  <a:solidFill>
                    <a:srgbClr val="5E8CD8"/>
                  </a:solidFill>
                  <a:latin typeface="Comic Sans MS" panose="030F0702030302020204" pitchFamily="66" charset="0"/>
                </a:rPr>
                <a:t>on</a:t>
              </a:r>
              <a:r>
                <a:rPr lang="ja-JP" altLang="en-US" sz="2400" b="1" dirty="0">
                  <a:solidFill>
                    <a:srgbClr val="5E8CD8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altLang="ja-JP" sz="2400" b="1" dirty="0">
                  <a:solidFill>
                    <a:srgbClr val="5E8CD8"/>
                  </a:solidFill>
                  <a:latin typeface="Comic Sans MS" panose="030F0702030302020204" pitchFamily="66" charset="0"/>
                </a:rPr>
                <a:t>food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srgbClr val="00B0F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53355" y="3525492"/>
              <a:ext cx="489754" cy="281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 b="1" dirty="0"/>
                <a:t>はな</a:t>
              </a:r>
              <a:endParaRPr lang="en-US" sz="120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C7C06BA-870A-4441-85AA-DCC382D31965}"/>
              </a:ext>
            </a:extLst>
          </p:cNvPr>
          <p:cNvGrpSpPr/>
          <p:nvPr/>
        </p:nvGrpSpPr>
        <p:grpSpPr>
          <a:xfrm>
            <a:off x="8439737" y="1974329"/>
            <a:ext cx="3526971" cy="1477328"/>
            <a:chOff x="7975917" y="1974329"/>
            <a:chExt cx="3526971" cy="1477328"/>
          </a:xfrm>
        </p:grpSpPr>
        <p:grpSp>
          <p:nvGrpSpPr>
            <p:cNvPr id="5" name="Group 4"/>
            <p:cNvGrpSpPr/>
            <p:nvPr/>
          </p:nvGrpSpPr>
          <p:grpSpPr>
            <a:xfrm>
              <a:off x="7975917" y="1974329"/>
              <a:ext cx="3526971" cy="1477328"/>
              <a:chOff x="5617029" y="2375093"/>
              <a:chExt cx="3526971" cy="1477328"/>
            </a:xfrm>
          </p:grpSpPr>
          <p:sp>
            <p:nvSpPr>
              <p:cNvPr id="11273" name="TextBox 11"/>
              <p:cNvSpPr txBox="1">
                <a:spLocks noChangeArrowheads="1"/>
              </p:cNvSpPr>
              <p:nvPr/>
            </p:nvSpPr>
            <p:spPr bwMode="auto">
              <a:xfrm>
                <a:off x="5617029" y="2375093"/>
                <a:ext cx="3526971" cy="1477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ja-JP" sz="2400" b="1" dirty="0">
                  <a:solidFill>
                    <a:srgbClr val="2857A5"/>
                  </a:solidFill>
                  <a:latin typeface="+mn-ea"/>
                  <a:ea typeface="+mn-ea"/>
                </a:endParaRP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ja-JP" altLang="en-US" sz="2400" b="1" dirty="0">
                    <a:solidFill>
                      <a:srgbClr val="2857A5"/>
                    </a:solidFill>
                    <a:latin typeface="+mn-ea"/>
                    <a:ea typeface="+mn-ea"/>
                  </a:rPr>
                  <a:t>食べ物を注文する</a:t>
                </a:r>
                <a:endParaRPr lang="en-US" altLang="ja-JP" sz="2400" b="1" dirty="0">
                  <a:solidFill>
                    <a:srgbClr val="2857A5"/>
                  </a:solidFill>
                  <a:latin typeface="+mn-ea"/>
                  <a:ea typeface="+mn-ea"/>
                </a:endParaRP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ja-JP" sz="2400" b="1" dirty="0">
                    <a:solidFill>
                      <a:srgbClr val="5E8CD8"/>
                    </a:solidFill>
                    <a:latin typeface="Comic Sans MS" panose="030F0702030302020204" pitchFamily="66" charset="0"/>
                  </a:rPr>
                  <a:t> Ordering</a:t>
                </a:r>
                <a:r>
                  <a:rPr lang="ja-JP" altLang="en-US" sz="2400" b="1" dirty="0">
                    <a:solidFill>
                      <a:srgbClr val="5E8CD8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altLang="ja-JP" sz="2400" b="1" dirty="0">
                    <a:solidFill>
                      <a:srgbClr val="5E8CD8"/>
                    </a:solidFill>
                    <a:latin typeface="Comic Sans MS" panose="030F0702030302020204" pitchFamily="66" charset="0"/>
                  </a:rPr>
                  <a:t>food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7197633" y="2567021"/>
                <a:ext cx="9666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b="1" dirty="0"/>
                  <a:t>ちゅうもん</a:t>
                </a:r>
                <a:endParaRPr lang="en-US" sz="12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136586" y="2560490"/>
                <a:ext cx="342591" cy="278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b="1" dirty="0"/>
                  <a:t>た</a:t>
                </a:r>
                <a:endParaRPr lang="en-US" sz="1200" b="1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9010263" y="2157143"/>
              <a:ext cx="5331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 b="1" dirty="0"/>
                <a:t>もの</a:t>
              </a:r>
              <a:endParaRPr lang="en-US" sz="1200" b="1" dirty="0"/>
            </a:p>
          </p:txBody>
        </p:sp>
      </p:grpSp>
      <p:sp>
        <p:nvSpPr>
          <p:cNvPr id="20" name="object 9">
            <a:extLst>
              <a:ext uri="{FF2B5EF4-FFF2-40B4-BE49-F238E27FC236}">
                <a16:creationId xmlns:a16="http://schemas.microsoft.com/office/drawing/2014/main" id="{B8B91B2B-82F5-44E6-9728-5F2AB27C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45263"/>
            <a:ext cx="9144000" cy="198437"/>
          </a:xfrm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1505"/>
              </a:lnSpc>
              <a:defRPr/>
            </a:pPr>
            <a:r>
              <a:rPr sz="1400" dirty="0">
                <a:solidFill>
                  <a:srgbClr val="FF0000"/>
                </a:solidFill>
              </a:rPr>
              <a:t>©Japan-America Society of State of</a:t>
            </a:r>
            <a:r>
              <a:rPr sz="1400" spc="-95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34090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9" name="Picture 8" descr="お持ち帰りで2つのスペシャルオファー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29" y="524422"/>
            <a:ext cx="2901553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710614" y="2261545"/>
            <a:ext cx="3141994" cy="4171565"/>
            <a:chOff x="212867" y="2714451"/>
            <a:chExt cx="2715209" cy="3891730"/>
          </a:xfrm>
        </p:grpSpPr>
        <p:sp>
          <p:nvSpPr>
            <p:cNvPr id="7" name="Rectangle 6"/>
            <p:cNvSpPr/>
            <p:nvPr/>
          </p:nvSpPr>
          <p:spPr>
            <a:xfrm>
              <a:off x="212867" y="2714451"/>
              <a:ext cx="2620565" cy="35891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sz="16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Choose</a:t>
              </a:r>
              <a:r>
                <a:rPr lang="ja-JP" altLang="en-US" sz="16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altLang="ja-JP" sz="16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Pizza Type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ja-JP" sz="1600" b="1" u="sng" dirty="0">
                  <a:solidFill>
                    <a:srgbClr val="C00000"/>
                  </a:solidFill>
                  <a:latin typeface="+mn-ea"/>
                </a:rPr>
                <a:t>Q</a:t>
              </a:r>
              <a:r>
                <a:rPr lang="en-US" altLang="ja-JP" sz="1600" b="1" u="sng" dirty="0">
                  <a:solidFill>
                    <a:srgbClr val="C00000"/>
                  </a:solidFill>
                  <a:latin typeface="Arial" panose="020B0604020202020204" pitchFamily="34" charset="0"/>
                </a:rPr>
                <a:t>:</a:t>
              </a:r>
              <a:r>
                <a:rPr lang="ja-JP" altLang="en-US" sz="1600" b="1" u="sng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ja-JP" altLang="en-US" sz="1600" b="1" u="sng" dirty="0">
                  <a:solidFill>
                    <a:srgbClr val="C0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ご注文は　おきまり　ですか？</a:t>
              </a:r>
              <a:endParaRPr lang="en-US" altLang="ja-JP" sz="1600" b="1" u="sng" dirty="0">
                <a:solidFill>
                  <a:srgbClr val="C00000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ja-JP" sz="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  <a:p>
              <a:pPr algn="ctr">
                <a:defRPr/>
              </a:pPr>
              <a:r>
                <a:rPr lang="ja-JP" altLang="en-US" sz="1600" b="1" dirty="0">
                  <a:solidFill>
                    <a:srgbClr val="F958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ミートラバー　   マヨじゃが</a:t>
              </a:r>
            </a:p>
            <a:p>
              <a:pPr algn="ctr">
                <a:defRPr/>
              </a:pPr>
              <a:r>
                <a:rPr lang="ja-JP" altLang="en-US" sz="1600" b="1" dirty="0">
                  <a:solidFill>
                    <a:srgbClr val="F958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マルゲリータ   　シーフード</a:t>
              </a:r>
              <a:endParaRPr lang="en-US" altLang="ja-JP" sz="1600" b="1" dirty="0">
                <a:ln w="0"/>
                <a:solidFill>
                  <a:srgbClr val="F958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>
                <a:defRPr/>
              </a:pPr>
              <a:endParaRPr lang="en-US" altLang="ja-JP" sz="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  <a:p>
              <a:pPr algn="ctr">
                <a:defRPr/>
              </a:pPr>
              <a:r>
                <a:rPr lang="en-US" altLang="ja-JP" sz="16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Choose Crust</a:t>
              </a:r>
            </a:p>
            <a:p>
              <a:pPr algn="ctr">
                <a:defRPr/>
              </a:pPr>
              <a:r>
                <a:rPr lang="en-US" altLang="ja-JP" sz="1600" b="1" u="sng" dirty="0">
                  <a:solidFill>
                    <a:srgbClr val="C00000"/>
                  </a:solidFill>
                  <a:latin typeface="+mn-ea"/>
                  <a:cs typeface="Arial" panose="020B0604020202020204" pitchFamily="34" charset="0"/>
                </a:rPr>
                <a:t>Q</a:t>
              </a:r>
              <a:r>
                <a:rPr lang="en-US" altLang="ja-JP" sz="1600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 </a:t>
              </a:r>
              <a:r>
                <a:rPr lang="ja-JP" altLang="en-US" sz="1600" b="1" u="sng" dirty="0">
                  <a:ln w="0"/>
                  <a:solidFill>
                    <a:srgbClr val="C0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きじは、どう　しますか？</a:t>
              </a:r>
              <a:endParaRPr lang="en-US" altLang="ja-JP" sz="1600" b="1" u="sng" dirty="0">
                <a:ln w="0"/>
                <a:solidFill>
                  <a:srgbClr val="C00000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>
                <a:defRPr/>
              </a:pPr>
              <a:endParaRPr lang="en-US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  <a:p>
              <a:pPr algn="ctr">
                <a:defRPr/>
              </a:pPr>
              <a:endParaRPr lang="en-US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  <a:p>
              <a:pPr algn="ctr">
                <a:defRPr/>
              </a:pPr>
              <a:endParaRPr lang="en-US" sz="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ja-JP" sz="1600" b="1" dirty="0">
                <a:latin typeface="Comic Sans MS" panose="030F0702030302020204" pitchFamily="66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6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Choose</a:t>
              </a:r>
              <a:r>
                <a:rPr lang="ja-JP" altLang="en-US" sz="16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altLang="ja-JP" sz="16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Size</a:t>
              </a:r>
              <a:r>
                <a:rPr lang="ja-JP" altLang="en-US" sz="16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 </a:t>
              </a:r>
              <a:endParaRPr lang="en-US" altLang="ja-JP" sz="16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600" b="1" u="sng" dirty="0">
                  <a:solidFill>
                    <a:srgbClr val="C00000"/>
                  </a:solidFill>
                  <a:latin typeface="+mn-ea"/>
                  <a:cs typeface="Arial" panose="020B0604020202020204" pitchFamily="34" charset="0"/>
                </a:rPr>
                <a:t>Q</a:t>
              </a:r>
              <a:r>
                <a:rPr lang="en-US" altLang="ja-JP" sz="1600" b="1" u="sng" dirty="0">
                  <a:solidFill>
                    <a:srgbClr val="C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:  </a:t>
              </a:r>
              <a:r>
                <a:rPr lang="ja-JP" altLang="en-US" sz="1600" b="1" u="sng" dirty="0">
                  <a:solidFill>
                    <a:srgbClr val="C0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サイズ　は、どう　しますか？</a:t>
              </a:r>
              <a:endParaRPr lang="en-US" altLang="ja-JP" sz="1600" b="1" u="sng" dirty="0">
                <a:solidFill>
                  <a:srgbClr val="C00000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600" b="1" dirty="0">
                <a:latin typeface="Comic Sans MS" panose="030F0702030302020204" pitchFamily="66" charset="0"/>
              </a:endParaRPr>
            </a:p>
            <a:p>
              <a:pPr>
                <a:defRPr/>
              </a:pPr>
              <a:endPara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>
                <a:defRPr/>
              </a:pPr>
              <a:endParaRPr lang="en-US" altLang="ja-JP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4360" name="Picture 28" descr="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962" y="5658602"/>
              <a:ext cx="6858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1" name="Picture 30" descr="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2246" y="5560094"/>
              <a:ext cx="825103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3" name="Rectangle 18"/>
            <p:cNvSpPr>
              <a:spLocks noChangeArrowheads="1"/>
            </p:cNvSpPr>
            <p:nvPr/>
          </p:nvSpPr>
          <p:spPr bwMode="auto">
            <a:xfrm>
              <a:off x="555093" y="6341085"/>
              <a:ext cx="561309" cy="236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50" dirty="0">
                  <a:latin typeface="Arial" panose="020B0604020202020204" pitchFamily="34" charset="0"/>
                </a:rPr>
                <a:t>約</a:t>
              </a:r>
              <a:r>
                <a:rPr lang="en-US" altLang="ja-JP" sz="1050" dirty="0">
                  <a:latin typeface="Arial" panose="020B0604020202020204" pitchFamily="34" charset="0"/>
                </a:rPr>
                <a:t>23</a:t>
              </a:r>
              <a:r>
                <a:rPr lang="en-US" altLang="en-US" sz="1050" dirty="0">
                  <a:latin typeface="Arial" panose="020B0604020202020204" pitchFamily="34" charset="0"/>
                </a:rPr>
                <a:t>cm</a:t>
              </a:r>
            </a:p>
          </p:txBody>
        </p:sp>
        <p:sp>
          <p:nvSpPr>
            <p:cNvPr id="14364" name="Rectangle 19"/>
            <p:cNvSpPr>
              <a:spLocks noChangeArrowheads="1"/>
            </p:cNvSpPr>
            <p:nvPr/>
          </p:nvSpPr>
          <p:spPr bwMode="auto">
            <a:xfrm>
              <a:off x="1850028" y="6369298"/>
              <a:ext cx="561309" cy="236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50" dirty="0">
                  <a:latin typeface="Arial" panose="020B0604020202020204" pitchFamily="34" charset="0"/>
                </a:rPr>
                <a:t>約</a:t>
              </a:r>
              <a:r>
                <a:rPr lang="en-US" altLang="ja-JP" sz="1050" dirty="0">
                  <a:latin typeface="Arial" panose="020B0604020202020204" pitchFamily="34" charset="0"/>
                </a:rPr>
                <a:t>33</a:t>
              </a:r>
              <a:r>
                <a:rPr lang="en-US" altLang="en-US" sz="1050" dirty="0">
                  <a:latin typeface="Arial" panose="020B0604020202020204" pitchFamily="34" charset="0"/>
                </a:rPr>
                <a:t>cm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06701" y="4249162"/>
              <a:ext cx="968075" cy="577864"/>
              <a:chOff x="409080" y="3459180"/>
              <a:chExt cx="968075" cy="577864"/>
            </a:xfrm>
          </p:grpSpPr>
          <p:pic>
            <p:nvPicPr>
              <p:cNvPr id="14365" name="Picture 32" descr="ハンドトス（レギュラークラスト）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46" t="28978" r="-4057" b="31697"/>
              <a:stretch>
                <a:fillRect/>
              </a:stretch>
            </p:blipFill>
            <p:spPr bwMode="auto">
              <a:xfrm>
                <a:off x="457472" y="3459180"/>
                <a:ext cx="660797" cy="280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67" name="TextBox 2"/>
              <p:cNvSpPr txBox="1">
                <a:spLocks noChangeArrowheads="1"/>
              </p:cNvSpPr>
              <p:nvPr/>
            </p:nvSpPr>
            <p:spPr bwMode="auto">
              <a:xfrm>
                <a:off x="409080" y="3749913"/>
                <a:ext cx="968075" cy="287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ja-JP" altLang="en-US" sz="1400" b="1" dirty="0">
                    <a:solidFill>
                      <a:srgbClr val="F95800"/>
                    </a:solidFill>
                    <a:latin typeface="Arial" panose="020B0604020202020204" pitchFamily="34" charset="0"/>
                  </a:rPr>
                  <a:t>レギュラー</a:t>
                </a:r>
                <a:endParaRPr lang="en-US" altLang="en-US" sz="1400" b="1" dirty="0">
                  <a:solidFill>
                    <a:srgbClr val="F958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406348" y="4359875"/>
              <a:ext cx="1521728" cy="461993"/>
              <a:chOff x="1439595" y="3562644"/>
              <a:chExt cx="1521728" cy="461993"/>
            </a:xfrm>
          </p:grpSpPr>
          <p:pic>
            <p:nvPicPr>
              <p:cNvPr id="14366" name="Picture 36" descr="ウルトラクリスピークラスト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664" b="37045"/>
              <a:stretch>
                <a:fillRect/>
              </a:stretch>
            </p:blipFill>
            <p:spPr bwMode="auto">
              <a:xfrm>
                <a:off x="1598651" y="3562644"/>
                <a:ext cx="714375" cy="173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68" name="TextBox 35"/>
              <p:cNvSpPr txBox="1">
                <a:spLocks noChangeArrowheads="1"/>
              </p:cNvSpPr>
              <p:nvPr/>
            </p:nvSpPr>
            <p:spPr bwMode="auto">
              <a:xfrm>
                <a:off x="1439595" y="3737506"/>
                <a:ext cx="1521728" cy="287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ja-JP" altLang="en-US" sz="1400" b="1" dirty="0">
                    <a:solidFill>
                      <a:srgbClr val="F95800"/>
                    </a:solidFill>
                    <a:latin typeface="Arial" panose="020B0604020202020204" pitchFamily="34" charset="0"/>
                  </a:rPr>
                  <a:t>ウルトラクリスピー</a:t>
                </a:r>
                <a:endParaRPr lang="en-US" altLang="ja-JP" sz="1400" b="1" dirty="0">
                  <a:solidFill>
                    <a:srgbClr val="F958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14338" name="Picture 4" descr="https://sociorocketnews.files.wordpress.com/2012/09/e5a496e8a6b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r="1" b="4094"/>
          <a:stretch/>
        </p:blipFill>
        <p:spPr bwMode="auto">
          <a:xfrm>
            <a:off x="4495599" y="1677121"/>
            <a:ext cx="6757441" cy="463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97165" y="965531"/>
            <a:ext cx="6748589" cy="70723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491135" y="1671904"/>
            <a:ext cx="6757436" cy="4633645"/>
            <a:chOff x="3492369" y="2211893"/>
            <a:chExt cx="5465445" cy="3987609"/>
          </a:xfrm>
        </p:grpSpPr>
        <p:sp>
          <p:nvSpPr>
            <p:cNvPr id="2" name="Rectangle 1"/>
            <p:cNvSpPr/>
            <p:nvPr/>
          </p:nvSpPr>
          <p:spPr bwMode="auto">
            <a:xfrm>
              <a:off x="3492369" y="2211893"/>
              <a:ext cx="5465445" cy="39876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pic>
          <p:nvPicPr>
            <p:cNvPr id="8" name="Picture 10" descr="ミートラバー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126" y="2612834"/>
              <a:ext cx="1877840" cy="1331524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4341" name="Rectangle 2"/>
            <p:cNvSpPr>
              <a:spLocks noChangeArrowheads="1"/>
            </p:cNvSpPr>
            <p:nvPr/>
          </p:nvSpPr>
          <p:spPr bwMode="auto">
            <a:xfrm>
              <a:off x="3933085" y="2288187"/>
              <a:ext cx="1953792" cy="29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Arial" panose="020B0604020202020204" pitchFamily="34" charset="0"/>
                </a:rPr>
                <a:t>ミートラバー</a:t>
              </a:r>
              <a:endParaRPr lang="en-US" altLang="ja-JP" sz="1600" b="1" dirty="0">
                <a:latin typeface="Arial" panose="020B0604020202020204" pitchFamily="34" charset="0"/>
              </a:endParaRPr>
            </a:p>
          </p:txBody>
        </p:sp>
        <p:pic>
          <p:nvPicPr>
            <p:cNvPr id="50188" name="Picture 12" descr="マルゲリータ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9311" y="4480205"/>
              <a:ext cx="1914191" cy="140689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3" name="Rectangle 3"/>
            <p:cNvSpPr>
              <a:spLocks noChangeArrowheads="1"/>
            </p:cNvSpPr>
            <p:nvPr/>
          </p:nvSpPr>
          <p:spPr bwMode="auto">
            <a:xfrm>
              <a:off x="3789586" y="4077237"/>
              <a:ext cx="2097291" cy="29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Arial" panose="020B0604020202020204" pitchFamily="34" charset="0"/>
                </a:rPr>
                <a:t>マルゲリータ</a:t>
              </a:r>
            </a:p>
          </p:txBody>
        </p:sp>
        <p:pic>
          <p:nvPicPr>
            <p:cNvPr id="50190" name="Picture 14" descr="マヨじゃが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0879" y="2559869"/>
              <a:ext cx="1983726" cy="1406605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4345" name="Rectangle 4"/>
            <p:cNvSpPr>
              <a:spLocks noChangeArrowheads="1"/>
            </p:cNvSpPr>
            <p:nvPr/>
          </p:nvSpPr>
          <p:spPr bwMode="auto">
            <a:xfrm>
              <a:off x="6505025" y="2232906"/>
              <a:ext cx="2053138" cy="29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Arial" panose="020B0604020202020204" pitchFamily="34" charset="0"/>
                </a:rPr>
                <a:t>マヨじゃが</a:t>
              </a:r>
            </a:p>
          </p:txBody>
        </p:sp>
        <p:pic>
          <p:nvPicPr>
            <p:cNvPr id="50192" name="Picture 16" descr="スペシャル・シーフード（ホワイトソース）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514" y="4431412"/>
              <a:ext cx="2032456" cy="144115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7" name="Rectangle 5"/>
            <p:cNvSpPr>
              <a:spLocks noChangeArrowheads="1"/>
            </p:cNvSpPr>
            <p:nvPr/>
          </p:nvSpPr>
          <p:spPr bwMode="auto">
            <a:xfrm>
              <a:off x="6449832" y="4073407"/>
              <a:ext cx="2185598" cy="29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Arial" panose="020B0604020202020204" pitchFamily="34" charset="0"/>
                </a:rPr>
                <a:t>シーフード</a:t>
              </a:r>
            </a:p>
          </p:txBody>
        </p:sp>
      </p:grpSp>
      <p:pic>
        <p:nvPicPr>
          <p:cNvPr id="14373" name="Picture 44" descr="http://www.dominos.jp/img/ja_pc/shared/top_content_logo.png?_=1099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52" y="1009583"/>
            <a:ext cx="232886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11"/>
          <p:cNvSpPr txBox="1">
            <a:spLocks noChangeArrowheads="1"/>
          </p:cNvSpPr>
          <p:nvPr/>
        </p:nvSpPr>
        <p:spPr bwMode="auto">
          <a:xfrm>
            <a:off x="1524001" y="77632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4000" b="1" dirty="0">
                <a:solidFill>
                  <a:srgbClr val="E31837"/>
                </a:solidFill>
                <a:latin typeface="Comic Sans MS" panose="030F0702030302020204" pitchFamily="66" charset="0"/>
              </a:rPr>
              <a:t>ピザ屋　</a:t>
            </a:r>
            <a:r>
              <a:rPr lang="en-US" altLang="ja-JP" sz="4000" b="1" dirty="0">
                <a:solidFill>
                  <a:srgbClr val="E31837"/>
                </a:solidFill>
                <a:latin typeface="Comic Sans MS" panose="030F0702030302020204" pitchFamily="66" charset="0"/>
              </a:rPr>
              <a:t>  Pizza</a:t>
            </a:r>
          </a:p>
        </p:txBody>
      </p:sp>
      <p:sp>
        <p:nvSpPr>
          <p:cNvPr id="14375" name="テキスト ボックス 3"/>
          <p:cNvSpPr txBox="1">
            <a:spLocks noChangeArrowheads="1"/>
          </p:cNvSpPr>
          <p:nvPr/>
        </p:nvSpPr>
        <p:spPr bwMode="auto">
          <a:xfrm>
            <a:off x="4526880" y="1717571"/>
            <a:ext cx="6690827" cy="4585871"/>
          </a:xfrm>
          <a:prstGeom prst="rect">
            <a:avLst/>
          </a:prstGeom>
          <a:solidFill>
            <a:schemeClr val="bg1"/>
          </a:solidFill>
          <a:ln w="76200">
            <a:solidFill>
              <a:srgbClr val="F958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ja-JP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ja-JP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Conversation</a:t>
            </a:r>
            <a:r>
              <a:rPr kumimoji="1" lang="ja-JP" alt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practice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ja-JP" sz="2400" u="sng" dirty="0">
              <a:solidFill>
                <a:srgbClr val="92D05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ja-JP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Q: </a:t>
            </a:r>
            <a:r>
              <a:rPr kumimoji="1" lang="ja-JP" alt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　</a:t>
            </a:r>
            <a:r>
              <a:rPr kumimoji="1"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ご注文　は、おきまり　ですか？</a:t>
            </a:r>
            <a:endParaRPr kumimoji="1" lang="en-US" altLang="ja-J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kumimoji="1" lang="en-US" altLang="ko-KR" sz="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ja-JP" altLang="en-US" sz="2000" b="1" dirty="0">
                <a:solidFill>
                  <a:srgbClr val="C00000"/>
                </a:solidFill>
                <a:latin typeface="+mn-ea"/>
                <a:ea typeface="+mn-ea"/>
              </a:rPr>
              <a:t>はい、＿＿＿に　します。</a:t>
            </a:r>
            <a:endParaRPr kumimoji="1" lang="en-US" altLang="ja-JP" sz="2000" b="1" dirty="0">
              <a:solidFill>
                <a:srgbClr val="C00000"/>
              </a:solidFill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ko-KR" altLang="en-US" sz="2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ja-JP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Q:</a:t>
            </a:r>
            <a:r>
              <a:rPr kumimoji="1" lang="ja-JP" alt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　</a:t>
            </a:r>
            <a:r>
              <a:rPr kumimoji="1"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きじ　は、どう　しますか？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ko-KR" alt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ja-JP" altLang="en-US" sz="2000" b="1" dirty="0">
                <a:solidFill>
                  <a:srgbClr val="C00000"/>
                </a:solidFill>
                <a:latin typeface="+mn-ea"/>
                <a:ea typeface="+mn-ea"/>
              </a:rPr>
              <a:t>＿＿＿に　します</a:t>
            </a:r>
            <a:r>
              <a:rPr kumimoji="1" lang="ja-JP" altLang="en-US" sz="2000" dirty="0">
                <a:solidFill>
                  <a:srgbClr val="C00000"/>
                </a:solidFill>
                <a:latin typeface="+mn-ea"/>
                <a:ea typeface="+mn-ea"/>
              </a:rPr>
              <a:t>。</a:t>
            </a:r>
            <a:endParaRPr kumimoji="1" lang="en-US" altLang="ja-JP" sz="2000" dirty="0">
              <a:solidFill>
                <a:srgbClr val="C00000"/>
              </a:solidFill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kumimoji="1" lang="en-US" altLang="ko-KR" sz="2400" dirty="0">
              <a:solidFill>
                <a:srgbClr val="7030A0"/>
              </a:solidFill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ja-JP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Q:</a:t>
            </a:r>
            <a:r>
              <a:rPr kumimoji="1" lang="ja-JP" alt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　</a:t>
            </a:r>
            <a:r>
              <a:rPr kumimoji="1"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サイズ　は、　どう　しますか？</a:t>
            </a:r>
            <a:endParaRPr kumimoji="1" lang="en-US" altLang="ja-J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ko-KR" altLang="en-US" sz="800" dirty="0">
              <a:solidFill>
                <a:srgbClr val="7030A0"/>
              </a:solidFill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ja-JP" altLang="en-US" sz="2000" b="1" dirty="0">
                <a:solidFill>
                  <a:srgbClr val="C00000"/>
                </a:solidFill>
                <a:latin typeface="+mn-ea"/>
                <a:ea typeface="+mn-ea"/>
              </a:rPr>
              <a:t>＿＿＿で　おねがいします。</a:t>
            </a:r>
            <a:endParaRPr lang="ko-KR" altLang="en-US" sz="2000" b="1" dirty="0">
              <a:solidFill>
                <a:srgbClr val="C00000"/>
              </a:solidFill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ja-JP" altLang="en-US" sz="2000" u="sng" dirty="0">
              <a:solidFill>
                <a:srgbClr val="92D050"/>
              </a:solidFill>
              <a:latin typeface="Arial" panose="020B0604020202020204" pitchFamily="34" charset="0"/>
            </a:endParaRPr>
          </a:p>
        </p:txBody>
      </p:sp>
      <p:sp>
        <p:nvSpPr>
          <p:cNvPr id="31" name="object 9">
            <a:extLst>
              <a:ext uri="{FF2B5EF4-FFF2-40B4-BE49-F238E27FC236}">
                <a16:creationId xmlns:a16="http://schemas.microsoft.com/office/drawing/2014/main" id="{830E8F52-3783-4E8B-8577-28677332C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45263"/>
            <a:ext cx="9144000" cy="198437"/>
          </a:xfrm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1505"/>
              </a:lnSpc>
              <a:defRPr/>
            </a:pPr>
            <a:r>
              <a:rPr sz="1400" dirty="0">
                <a:solidFill>
                  <a:srgbClr val="FF0000"/>
                </a:solidFill>
              </a:rPr>
              <a:t>©Japan-America Society of State of</a:t>
            </a:r>
            <a:r>
              <a:rPr sz="1400" spc="-95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369447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6" name="AutoShape 26" descr="Image result for ramen clipart"/>
          <p:cNvSpPr>
            <a:spLocks noChangeAspect="1" noChangeArrowheads="1"/>
          </p:cNvSpPr>
          <p:nvPr/>
        </p:nvSpPr>
        <p:spPr bwMode="auto">
          <a:xfrm>
            <a:off x="1640682" y="748903"/>
            <a:ext cx="517922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19467" name="AutoShape 30" descr="Image result for yakisoba clipart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19" name="Flowchart: Connector 18"/>
          <p:cNvSpPr/>
          <p:nvPr/>
        </p:nvSpPr>
        <p:spPr>
          <a:xfrm>
            <a:off x="611799" y="2427685"/>
            <a:ext cx="251222" cy="2547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7" name="Flowchart: Connector 46"/>
          <p:cNvSpPr/>
          <p:nvPr/>
        </p:nvSpPr>
        <p:spPr>
          <a:xfrm>
            <a:off x="591559" y="2476501"/>
            <a:ext cx="138113" cy="20597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8" name="Flowchart: Connector 47"/>
          <p:cNvSpPr/>
          <p:nvPr/>
        </p:nvSpPr>
        <p:spPr>
          <a:xfrm>
            <a:off x="580842" y="2583657"/>
            <a:ext cx="52388" cy="11311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9" name="Flowchart: Connector 48"/>
          <p:cNvSpPr/>
          <p:nvPr/>
        </p:nvSpPr>
        <p:spPr>
          <a:xfrm>
            <a:off x="580842" y="2814638"/>
            <a:ext cx="75010" cy="10596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4" name="Flowchart: Connector 53"/>
          <p:cNvSpPr/>
          <p:nvPr/>
        </p:nvSpPr>
        <p:spPr>
          <a:xfrm>
            <a:off x="680854" y="4379120"/>
            <a:ext cx="319088" cy="20002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2" name="Flowchart: Connector 61"/>
          <p:cNvSpPr/>
          <p:nvPr/>
        </p:nvSpPr>
        <p:spPr>
          <a:xfrm>
            <a:off x="678474" y="4480324"/>
            <a:ext cx="54769" cy="1250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grpSp>
        <p:nvGrpSpPr>
          <p:cNvPr id="2" name="Group 1"/>
          <p:cNvGrpSpPr/>
          <p:nvPr/>
        </p:nvGrpSpPr>
        <p:grpSpPr>
          <a:xfrm>
            <a:off x="3114730" y="271957"/>
            <a:ext cx="5829928" cy="854869"/>
            <a:chOff x="2118318" y="574328"/>
            <a:chExt cx="5829928" cy="854869"/>
          </a:xfrm>
        </p:grpSpPr>
        <p:sp>
          <p:nvSpPr>
            <p:cNvPr id="18" name="TextBox 17"/>
            <p:cNvSpPr txBox="1"/>
            <p:nvPr/>
          </p:nvSpPr>
          <p:spPr>
            <a:xfrm>
              <a:off x="2118318" y="577665"/>
              <a:ext cx="5829928" cy="30008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135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118318" y="574328"/>
              <a:ext cx="5829928" cy="854869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ja-JP" altLang="en-US" sz="4000" dirty="0">
                  <a:solidFill>
                    <a:srgbClr val="C00000"/>
                  </a:solidFill>
                </a:rPr>
                <a:t>Ｑ：　どう　です　か？</a:t>
              </a:r>
              <a:endParaRPr lang="en-US" altLang="en-US" sz="4000" dirty="0">
                <a:solidFill>
                  <a:srgbClr val="C00000"/>
                </a:solidFill>
              </a:endParaRPr>
            </a:p>
          </p:txBody>
        </p:sp>
        <p:pic>
          <p:nvPicPr>
            <p:cNvPr id="37" name="Picture 36" descr="Kakigori - Shaved Ice by j4p4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3630" y="841804"/>
              <a:ext cx="436960" cy="363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06412" y="1432893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ja-JP" alt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反対語 </a:t>
            </a:r>
            <a:r>
              <a:rPr lang="en-US" altLang="ja-JP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‐</a:t>
            </a:r>
            <a:r>
              <a:rPr lang="ja-JP" alt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はんたいご</a:t>
            </a:r>
            <a:endParaRPr lang="en-US" altLang="ja-JP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Antonyms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210" y="2476500"/>
            <a:ext cx="3258283" cy="3139321"/>
          </a:xfrm>
          <a:prstGeom prst="rect">
            <a:avLst/>
          </a:prstGeom>
          <a:noFill/>
          <a:ln w="76200">
            <a:solidFill>
              <a:srgbClr val="FF0000">
                <a:alpha val="70980"/>
              </a:srgbClr>
            </a:solidFill>
          </a:ln>
        </p:spPr>
        <p:txBody>
          <a:bodyPr wrap="square" rtlCol="0">
            <a:spAutoFit/>
          </a:bodyPr>
          <a:lstStyle/>
          <a:p>
            <a:endParaRPr lang="en-US" altLang="ja-JP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r>
              <a:rPr lang="ja-JP" altLang="en-US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あまい</a:t>
            </a:r>
            <a:endParaRPr lang="en-US" altLang="ja-JP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endParaRPr lang="en-US" altLang="ja-JP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おおきい</a:t>
            </a:r>
            <a:endParaRPr lang="en-US" altLang="ja-JP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endParaRPr lang="en-US" altLang="ja-JP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あつい</a:t>
            </a:r>
            <a:endParaRPr lang="en-US" altLang="ja-JP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endParaRPr lang="en-US" altLang="ja-JP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おおい</a:t>
            </a:r>
            <a:endParaRPr lang="en-US" altLang="ja-JP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endParaRPr lang="en-US" altLang="ja-JP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r>
              <a:rPr lang="ja-JP" altLang="en-US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やわらかい</a:t>
            </a:r>
            <a:endParaRPr lang="en-US" altLang="ja-JP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endParaRPr lang="en-US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4361" y="2745892"/>
            <a:ext cx="90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からい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4360" y="3265325"/>
            <a:ext cx="127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FF6600"/>
                </a:solidFill>
              </a:rPr>
              <a:t>ちいさい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34361" y="3861494"/>
            <a:ext cx="112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n>
                  <a:solidFill>
                    <a:schemeClr val="accent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つめたい</a:t>
            </a:r>
            <a:endParaRPr lang="en-US" b="1" dirty="0">
              <a:ln>
                <a:solidFill>
                  <a:schemeClr val="accent1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4361" y="4379119"/>
            <a:ext cx="161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chemeClr val="accent6"/>
                </a:solidFill>
              </a:rPr>
              <a:t>すくない</a:t>
            </a:r>
            <a:endParaRPr lang="en-US" altLang="ja-JP" b="1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4361" y="4950765"/>
            <a:ext cx="89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002060"/>
                </a:solidFill>
              </a:rPr>
              <a:t>かたい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9" r="7744" b="6299"/>
          <a:stretch/>
        </p:blipFill>
        <p:spPr>
          <a:xfrm>
            <a:off x="9498843" y="4444244"/>
            <a:ext cx="2183652" cy="1890823"/>
          </a:xfrm>
          <a:prstGeom prst="rect">
            <a:avLst/>
          </a:prstGeom>
        </p:spPr>
      </p:pic>
      <p:pic>
        <p:nvPicPr>
          <p:cNvPr id="1026" name="Picture 2" descr="https://microdiet.net/images/%e3%81%8b%e3%81%8d%e6%b0%b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46" y="1727812"/>
            <a:ext cx="1970730" cy="197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5552" t="12889" r="12502" b="3363"/>
          <a:stretch/>
        </p:blipFill>
        <p:spPr>
          <a:xfrm>
            <a:off x="7191788" y="3865473"/>
            <a:ext cx="2119907" cy="18665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47875" r="32444" b="1"/>
          <a:stretch/>
        </p:blipFill>
        <p:spPr>
          <a:xfrm>
            <a:off x="4926842" y="3882086"/>
            <a:ext cx="1997711" cy="20017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t="42739" r="26000"/>
          <a:stretch/>
        </p:blipFill>
        <p:spPr>
          <a:xfrm>
            <a:off x="4705457" y="1883389"/>
            <a:ext cx="3749239" cy="1692323"/>
          </a:xfrm>
          <a:prstGeom prst="rect">
            <a:avLst/>
          </a:prstGeom>
        </p:spPr>
      </p:pic>
      <p:sp>
        <p:nvSpPr>
          <p:cNvPr id="41" name="テキスト ボックス 3"/>
          <p:cNvSpPr txBox="1">
            <a:spLocks noChangeArrowheads="1"/>
          </p:cNvSpPr>
          <p:nvPr/>
        </p:nvSpPr>
        <p:spPr bwMode="auto">
          <a:xfrm>
            <a:off x="3935744" y="1716445"/>
            <a:ext cx="7992400" cy="4585871"/>
          </a:xfrm>
          <a:prstGeom prst="rect">
            <a:avLst/>
          </a:prstGeom>
          <a:solidFill>
            <a:srgbClr val="FFFFFF"/>
          </a:solidFill>
          <a:ln w="76200">
            <a:solidFill>
              <a:srgbClr val="F958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ja-JP" sz="1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ja-JP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Conversation</a:t>
            </a:r>
            <a:r>
              <a:rPr lang="en-US" alt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Practice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ja-JP" sz="800" u="sng" dirty="0">
              <a:solidFill>
                <a:srgbClr val="92D05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Everyone:</a:t>
            </a:r>
            <a:r>
              <a:rPr lang="ja-JP" alt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　いただきます！</a:t>
            </a:r>
            <a:endParaRPr kumimoji="1" lang="en-US" altLang="ko-K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ko-KR" sz="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	</a:t>
            </a:r>
            <a:endParaRPr kumimoji="1" lang="en-US" altLang="ko-KR" sz="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＿＿さんのピザは、おいしそうですね。</a:t>
            </a:r>
            <a:endParaRPr lang="en-US" altLang="ja-JP" sz="2400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1600" b="1" dirty="0">
              <a:solidFill>
                <a:srgbClr val="2857A5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FF0000"/>
                </a:solidFill>
                <a:latin typeface="+mn-ea"/>
                <a:ea typeface="+mn-ea"/>
              </a:rPr>
              <a:t>せいと２：　はい（いいえ）、とても</a:t>
            </a:r>
            <a:r>
              <a:rPr lang="en-US" altLang="ja-JP" sz="2400" b="1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ja-JP" altLang="en-US" sz="2400" b="1" u="sng" dirty="0">
                <a:solidFill>
                  <a:srgbClr val="FF0000"/>
                </a:solidFill>
                <a:latin typeface="+mn-ea"/>
                <a:ea typeface="+mn-ea"/>
              </a:rPr>
              <a:t>　　　　　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  <a:ea typeface="+mn-ea"/>
              </a:rPr>
              <a:t>です。</a:t>
            </a:r>
            <a:endParaRPr lang="en-US" altLang="ja-JP" sz="2400" b="1" dirty="0">
              <a:solidFill>
                <a:srgbClr val="FF0000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1600" b="1" dirty="0">
              <a:solidFill>
                <a:srgbClr val="1D3F75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ちょっとください。</a:t>
            </a:r>
            <a:endParaRPr lang="en-US" altLang="ja-JP" sz="2400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1600" b="1" dirty="0">
              <a:solidFill>
                <a:srgbClr val="FF0000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FF0000"/>
                </a:solidFill>
                <a:latin typeface="+mn-ea"/>
                <a:ea typeface="+mn-ea"/>
              </a:rPr>
              <a:t>せいと２：　どうぞ　（いやです）</a:t>
            </a:r>
            <a:endParaRPr lang="en-US" altLang="ja-JP" sz="2400" b="1" dirty="0">
              <a:solidFill>
                <a:srgbClr val="FF0000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1600" b="1" dirty="0">
              <a:solidFill>
                <a:srgbClr val="1D3F75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おいしかったです。ごちそうさまでした。</a:t>
            </a:r>
            <a:endParaRPr lang="en-US" altLang="ja-JP" sz="2400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1600" b="1" dirty="0">
              <a:latin typeface="+mn-ea"/>
              <a:ea typeface="+mn-ea"/>
            </a:endParaRPr>
          </a:p>
        </p:txBody>
      </p:sp>
      <p:sp>
        <p:nvSpPr>
          <p:cNvPr id="27" name="object 9">
            <a:extLst>
              <a:ext uri="{FF2B5EF4-FFF2-40B4-BE49-F238E27FC236}">
                <a16:creationId xmlns:a16="http://schemas.microsoft.com/office/drawing/2014/main" id="{DE456042-3474-4EB8-9AC0-98A11D1AD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45263"/>
            <a:ext cx="9144000" cy="198437"/>
          </a:xfrm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1505"/>
              </a:lnSpc>
              <a:defRPr/>
            </a:pPr>
            <a:r>
              <a:rPr sz="1400" dirty="0">
                <a:solidFill>
                  <a:srgbClr val="FF0000"/>
                </a:solidFill>
              </a:rPr>
              <a:t>©Japan-America Society of State of</a:t>
            </a:r>
            <a:r>
              <a:rPr sz="1400" spc="-95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221761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2" descr="http://cf067b.medialib.glogster.com/media/c9/c9e0fe45c2b27bcaf59777df9b8498b657c1fff7ab60f935b4cba8bebac1f1d8/restaurant-check1-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56" y="137946"/>
            <a:ext cx="1154293" cy="111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4" descr="http://thumbs.dreamstime.com/x/japanese-yen-10000-yen-bill-162312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471" y="478027"/>
            <a:ext cx="2099273" cy="99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TextBox 15"/>
          <p:cNvSpPr txBox="1">
            <a:spLocks noChangeArrowheads="1"/>
          </p:cNvSpPr>
          <p:nvPr/>
        </p:nvSpPr>
        <p:spPr bwMode="auto">
          <a:xfrm>
            <a:off x="1524000" y="230386"/>
            <a:ext cx="4680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お会計　</a:t>
            </a:r>
            <a:r>
              <a:rPr lang="en-US" altLang="ja-JP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‐</a:t>
            </a:r>
            <a:r>
              <a:rPr lang="ja-JP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　おかいけい　</a:t>
            </a:r>
            <a:endParaRPr lang="en-US" altLang="ja-JP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Paying the Bill</a:t>
            </a:r>
            <a:endParaRPr lang="en-US" altLang="en-US" sz="3300" dirty="0">
              <a:solidFill>
                <a:srgbClr val="C0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107964">
            <a:off x="7466649" y="478027"/>
            <a:ext cx="642939" cy="43100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23" name="テキスト ボックス 3"/>
          <p:cNvSpPr txBox="1">
            <a:spLocks noChangeArrowheads="1"/>
          </p:cNvSpPr>
          <p:nvPr/>
        </p:nvSpPr>
        <p:spPr bwMode="auto">
          <a:xfrm>
            <a:off x="777922" y="1773292"/>
            <a:ext cx="10686197" cy="4627934"/>
          </a:xfrm>
          <a:prstGeom prst="rect">
            <a:avLst/>
          </a:prstGeom>
          <a:solidFill>
            <a:srgbClr val="FFFFFF"/>
          </a:solidFill>
          <a:ln w="76200">
            <a:solidFill>
              <a:srgbClr val="FF4A4A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ja-JP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Conversation</a:t>
            </a:r>
            <a:r>
              <a:rPr lang="en-US" alt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Practice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ja-JP" sz="800" u="sng" dirty="0">
              <a:solidFill>
                <a:srgbClr val="92D05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ko-KR" sz="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	</a:t>
            </a:r>
            <a:endParaRPr kumimoji="1" lang="en-US" altLang="ko-KR" sz="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今日は、べつべつで　かいけい　しましょうか？</a:t>
            </a:r>
            <a:endParaRPr lang="en-US" altLang="ja-JP" sz="800" dirty="0">
              <a:solidFill>
                <a:srgbClr val="2857A5"/>
              </a:solidFill>
              <a:latin typeface="+mn-ea"/>
              <a:ea typeface="+mn-ea"/>
            </a:endParaRPr>
          </a:p>
          <a:p>
            <a:pPr>
              <a:buNone/>
            </a:pPr>
            <a:r>
              <a:rPr lang="ja-JP" altLang="en-US" sz="2400" b="1" dirty="0">
                <a:solidFill>
                  <a:srgbClr val="FF0000"/>
                </a:solidFill>
                <a:latin typeface="+mn-ea"/>
                <a:ea typeface="+mn-ea"/>
              </a:rPr>
              <a:t>グループ：　はい、そうですね。</a:t>
            </a:r>
            <a:endParaRPr lang="en-US" altLang="ja-JP" sz="2400" b="1" dirty="0">
              <a:solidFill>
                <a:srgbClr val="FF0000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800" b="1" dirty="0">
              <a:solidFill>
                <a:srgbClr val="1D3F75"/>
              </a:solidFill>
              <a:latin typeface="+mn-ea"/>
              <a:ea typeface="+mn-ea"/>
            </a:endParaRPr>
          </a:p>
          <a:p>
            <a:pPr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</a:t>
            </a:r>
            <a:r>
              <a:rPr lang="en-US" altLang="ja-JP" sz="2400" b="1" dirty="0">
                <a:latin typeface="+mn-ea"/>
              </a:rPr>
              <a:t> (To waitperson)</a:t>
            </a:r>
            <a:r>
              <a:rPr lang="ja-JP" altLang="en-US" sz="2400" b="1" dirty="0">
                <a:latin typeface="+mn-ea"/>
                <a:ea typeface="+mn-ea"/>
              </a:rPr>
              <a:t>すみません。おかいけい を  おねがいします。</a:t>
            </a:r>
            <a:endParaRPr lang="en-US" altLang="ja-JP" sz="2400" b="1" dirty="0">
              <a:latin typeface="+mn-ea"/>
              <a:ea typeface="+mn-ea"/>
            </a:endParaRPr>
          </a:p>
          <a:p>
            <a:pPr>
              <a:spcBef>
                <a:spcPct val="0"/>
              </a:spcBef>
              <a:buNone/>
            </a:pPr>
            <a:endParaRPr lang="en-US" altLang="ja-JP" sz="800" b="1" dirty="0">
              <a:solidFill>
                <a:srgbClr val="9AB7E6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F95800"/>
                </a:solidFill>
                <a:latin typeface="+mn-ea"/>
                <a:ea typeface="+mn-ea"/>
              </a:rPr>
              <a:t>　　店員：　かしこまりました。どうぞ。</a:t>
            </a:r>
            <a:endParaRPr lang="en-US" altLang="en-US" sz="2400" b="1" dirty="0">
              <a:solidFill>
                <a:srgbClr val="F95800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800" b="1" dirty="0">
              <a:solidFill>
                <a:srgbClr val="1D3F75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おしはらい　は　どこ　ですか？</a:t>
            </a:r>
            <a:endParaRPr lang="en-US" altLang="en-US" sz="800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F95800"/>
                </a:solidFill>
                <a:latin typeface="+mn-ea"/>
                <a:ea typeface="+mn-ea"/>
              </a:rPr>
              <a:t>　　店員：　あちらの　レジで　おねがいします。</a:t>
            </a:r>
            <a:endParaRPr lang="en-US" altLang="ja-JP" sz="2400" b="1" dirty="0">
              <a:solidFill>
                <a:srgbClr val="F95800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　　</a:t>
            </a:r>
            <a:r>
              <a:rPr lang="ja-JP" altLang="en-US" sz="2400" b="1" dirty="0">
                <a:solidFill>
                  <a:srgbClr val="F95800"/>
                </a:solidFill>
                <a:latin typeface="+mn-ea"/>
                <a:ea typeface="+mn-ea"/>
              </a:rPr>
              <a:t>店員：　１万円です</a:t>
            </a:r>
            <a:r>
              <a:rPr lang="ja-JP" altLang="en-US" sz="2400" b="1" dirty="0">
                <a:solidFill>
                  <a:srgbClr val="959F83"/>
                </a:solidFill>
                <a:latin typeface="+mn-ea"/>
                <a:ea typeface="+mn-ea"/>
              </a:rPr>
              <a:t>　</a:t>
            </a:r>
            <a:r>
              <a:rPr lang="ja-JP" altLang="en-US" sz="2400" b="1" dirty="0">
                <a:latin typeface="+mn-ea"/>
                <a:ea typeface="+mn-ea"/>
              </a:rPr>
              <a:t>　　</a:t>
            </a:r>
            <a:endParaRPr lang="en-US" altLang="ja-JP" sz="2400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はい</a:t>
            </a:r>
            <a:endParaRPr lang="en-US" altLang="en-US" sz="2400" b="1" dirty="0">
              <a:latin typeface="+mn-ea"/>
              <a:ea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58282" y="5282029"/>
            <a:ext cx="3651819" cy="181853"/>
            <a:chOff x="2641405" y="5508461"/>
            <a:chExt cx="3834305" cy="253921"/>
          </a:xfrm>
        </p:grpSpPr>
        <p:pic>
          <p:nvPicPr>
            <p:cNvPr id="24" name="Picture 4" descr="http://thumbs.dreamstime.com/x/japanese-yen-10000-yen-bill-162312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405" y="5514016"/>
              <a:ext cx="523021" cy="24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" descr="http://thumbs.dreamstime.com/x/japanese-yen-10000-yen-bill-162312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9226" y="5508461"/>
              <a:ext cx="523021" cy="24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" descr="http://thumbs.dreamstime.com/x/japanese-yen-10000-yen-bill-162312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047" y="5508461"/>
              <a:ext cx="523021" cy="24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" descr="http://thumbs.dreamstime.com/x/japanese-yen-10000-yen-bill-162312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4868" y="5508461"/>
              <a:ext cx="523021" cy="24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" descr="http://thumbs.dreamstime.com/x/japanese-yen-10000-yen-bill-162312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2689" y="5508461"/>
              <a:ext cx="523021" cy="24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object 9">
            <a:extLst>
              <a:ext uri="{FF2B5EF4-FFF2-40B4-BE49-F238E27FC236}">
                <a16:creationId xmlns:a16="http://schemas.microsoft.com/office/drawing/2014/main" id="{81CCFA6B-0E4B-4DDE-BED5-4E01A8E6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45263"/>
            <a:ext cx="9144000" cy="198437"/>
          </a:xfrm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1505"/>
              </a:lnSpc>
              <a:defRPr/>
            </a:pPr>
            <a:r>
              <a:rPr sz="1400" dirty="0">
                <a:solidFill>
                  <a:srgbClr val="FF0000"/>
                </a:solidFill>
              </a:rPr>
              <a:t>©Japan-America Society of State of</a:t>
            </a:r>
            <a:r>
              <a:rPr sz="1400" spc="-95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363375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DBFA78-644A-4828-B87E-60227F6E69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1" t="19447"/>
          <a:stretch/>
        </p:blipFill>
        <p:spPr>
          <a:xfrm>
            <a:off x="4148918" y="1514902"/>
            <a:ext cx="6866309" cy="4181636"/>
          </a:xfrm>
          <a:prstGeom prst="rect">
            <a:avLst/>
          </a:prstGeom>
        </p:spPr>
      </p:pic>
      <p:pic>
        <p:nvPicPr>
          <p:cNvPr id="16386" name="Picture 4" descr="http://blogs.c.yimg.jp/res/blog-75-f4/mb1616sp/folder/437303/31/32451031/img_4?138156955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r="6110"/>
          <a:stretch/>
        </p:blipFill>
        <p:spPr bwMode="auto">
          <a:xfrm>
            <a:off x="13310950" y="782937"/>
            <a:ext cx="574590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4" name="Picture 2" descr="http://hokkori.jugem.jp/?image=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77" y="915539"/>
            <a:ext cx="2905782" cy="19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8" name="Group 17"/>
          <p:cNvGrpSpPr>
            <a:grpSpLocks/>
          </p:cNvGrpSpPr>
          <p:nvPr/>
        </p:nvGrpSpPr>
        <p:grpSpPr bwMode="auto">
          <a:xfrm>
            <a:off x="4154327" y="1255994"/>
            <a:ext cx="6873064" cy="4714875"/>
            <a:chOff x="3180375" y="267621"/>
            <a:chExt cx="9162906" cy="6285258"/>
          </a:xfrm>
        </p:grpSpPr>
        <p:grpSp>
          <p:nvGrpSpPr>
            <p:cNvPr id="16405" name="Group 15"/>
            <p:cNvGrpSpPr>
              <a:grpSpLocks/>
            </p:cNvGrpSpPr>
            <p:nvPr/>
          </p:nvGrpSpPr>
          <p:grpSpPr bwMode="auto">
            <a:xfrm>
              <a:off x="3180375" y="267621"/>
              <a:ext cx="9162906" cy="6285258"/>
              <a:chOff x="3120501" y="313788"/>
              <a:chExt cx="9162908" cy="6285263"/>
            </a:xfrm>
          </p:grpSpPr>
          <p:grpSp>
            <p:nvGrpSpPr>
              <p:cNvPr id="16407" name="Group 11"/>
              <p:cNvGrpSpPr>
                <a:grpSpLocks/>
              </p:cNvGrpSpPr>
              <p:nvPr/>
            </p:nvGrpSpPr>
            <p:grpSpPr bwMode="auto">
              <a:xfrm>
                <a:off x="3120501" y="313788"/>
                <a:ext cx="9162908" cy="6285263"/>
                <a:chOff x="3138707" y="454364"/>
                <a:chExt cx="9162911" cy="6285266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3138707" y="454364"/>
                  <a:ext cx="9162911" cy="6285266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/>
                </a:p>
              </p:txBody>
            </p:sp>
            <p:pic>
              <p:nvPicPr>
                <p:cNvPr id="7" name="Picture 6" descr="虹だんご本舗（埼玉県越谷市）各種団子製造・販売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56325" y="1241675"/>
                  <a:ext cx="2208038" cy="1803387"/>
                </a:xfrm>
                <a:prstGeom prst="round2DiagRect">
                  <a:avLst>
                    <a:gd name="adj1" fmla="val 24179"/>
                    <a:gd name="adj2" fmla="val 0"/>
                  </a:avLst>
                </a:prstGeom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254000" algn="tl" rotWithShape="0">
                    <a:srgbClr val="000000">
                      <a:alpha val="43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412" name="Rectangle 2"/>
                <p:cNvSpPr>
                  <a:spLocks noChangeArrowheads="1"/>
                </p:cNvSpPr>
                <p:nvPr/>
              </p:nvSpPr>
              <p:spPr bwMode="auto">
                <a:xfrm>
                  <a:off x="9390468" y="691719"/>
                  <a:ext cx="2383503" cy="45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1600" b="1" dirty="0">
                      <a:latin typeface="Arial" panose="020B0604020202020204" pitchFamily="34" charset="0"/>
                    </a:rPr>
                    <a:t>みたらし　だんご</a:t>
                  </a:r>
                </a:p>
              </p:txBody>
            </p:sp>
            <p:pic>
              <p:nvPicPr>
                <p:cNvPr id="40968" name="Picture 8" descr="http://thumbnail.image.rakuten.co.jp/@0_mall/sasayasyoen/cabinet/hanami/hanami_dango_400_001.jpg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5064"/>
                <a:stretch/>
              </p:blipFill>
              <p:spPr bwMode="auto">
                <a:xfrm>
                  <a:off x="6539125" y="1259869"/>
                  <a:ext cx="2223894" cy="1782570"/>
                </a:xfrm>
                <a:prstGeom prst="round2DiagRect">
                  <a:avLst>
                    <a:gd name="adj1" fmla="val 24318"/>
                    <a:gd name="adj2" fmla="val 0"/>
                  </a:avLst>
                </a:prstGeom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254000" algn="tl" rotWithShape="0">
                    <a:srgbClr val="000000">
                      <a:alpha val="43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414" name="Rectangle 3"/>
                <p:cNvSpPr>
                  <a:spLocks noChangeArrowheads="1"/>
                </p:cNvSpPr>
                <p:nvPr/>
              </p:nvSpPr>
              <p:spPr bwMode="auto">
                <a:xfrm>
                  <a:off x="6370150" y="691719"/>
                  <a:ext cx="2510866" cy="45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1600" b="1" dirty="0">
                      <a:latin typeface="Arial" panose="020B0604020202020204" pitchFamily="34" charset="0"/>
                    </a:rPr>
                    <a:t>はなみ　だんご</a:t>
                  </a:r>
                </a:p>
              </p:txBody>
            </p:sp>
            <p:pic>
              <p:nvPicPr>
                <p:cNvPr id="40970" name="Picture 10" descr="http://www.gekkoen.co.jp/blog/wp-content/uploads/2012/02/%E8%B1%86%E5%9B%A3%E5%AD%902.jp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29" t="1464" r="8070" b="673"/>
                <a:stretch/>
              </p:blipFill>
              <p:spPr bwMode="auto">
                <a:xfrm>
                  <a:off x="3757750" y="1318398"/>
                  <a:ext cx="2162731" cy="1726662"/>
                </a:xfrm>
                <a:prstGeom prst="round2DiagRect">
                  <a:avLst>
                    <a:gd name="adj1" fmla="val 22877"/>
                    <a:gd name="adj2" fmla="val 0"/>
                  </a:avLst>
                </a:prstGeom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254000" algn="tl" rotWithShape="0">
                    <a:srgbClr val="000000">
                      <a:alpha val="43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416" name="Rectangle 5"/>
                <p:cNvSpPr>
                  <a:spLocks noChangeArrowheads="1"/>
                </p:cNvSpPr>
                <p:nvPr/>
              </p:nvSpPr>
              <p:spPr bwMode="auto">
                <a:xfrm>
                  <a:off x="3586366" y="691719"/>
                  <a:ext cx="2456283" cy="45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1600" b="1" dirty="0">
                      <a:latin typeface="Arial" panose="020B0604020202020204" pitchFamily="34" charset="0"/>
                    </a:rPr>
                    <a:t>きなこ　だんご</a:t>
                  </a:r>
                </a:p>
              </p:txBody>
            </p:sp>
            <p:pic>
              <p:nvPicPr>
                <p:cNvPr id="40972" name="Picture 12" descr="http://yururila.com/magazine/wp-content/uploads/2015/08/fRD_IgbG.jpeg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730066" y="4112083"/>
                  <a:ext cx="2126978" cy="2110962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974" name="Picture 14" descr="http://www.tealife.co.jp/upload/save_image/19/19_main_hot.jpg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6500709" y="4096826"/>
                  <a:ext cx="2193646" cy="2206192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976" name="Picture 16" descr="http://www.japanese-greentea.net/image/fuka_003.jpg"/>
                <p:cNvPicPr>
                  <a:picLocks noChangeAspect="1" noChangeArrowheads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9241735" y="4058118"/>
                  <a:ext cx="2539676" cy="2190321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978" name="Picture 18" descr="http://img01.hamazo.tv/usr/omuraen/%E6%B7%B1%E3%82%80%E3%81%97%E8%8C%B6%E8%91%89%E2%91%A0.jpg"/>
                <p:cNvPicPr>
                  <a:picLocks noChangeAspect="1" noChangeArrowheads="1"/>
                </p:cNvPicPr>
                <p:nvPr/>
              </p:nvPicPr>
              <p:blipFill rotWithShape="1">
                <a:blip r:embed="rId12"/>
                <a:srcRect l="7233" t="15281" r="6080" b="13988"/>
                <a:stretch/>
              </p:blipFill>
              <p:spPr bwMode="auto">
                <a:xfrm>
                  <a:off x="10627585" y="5743214"/>
                  <a:ext cx="1412356" cy="76903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980" name="Picture 20" descr="http://www.kodawari.or.jp/01-photo/2011/12/04-01_w500.jpg"/>
                <p:cNvPicPr>
                  <a:picLocks noChangeAspect="1" noChangeArrowheads="1"/>
                </p:cNvPicPr>
                <p:nvPr/>
              </p:nvPicPr>
              <p:blipFill rotWithShape="1">
                <a:blip r:embed="rId13"/>
                <a:srcRect l="5285" t="6677" r="2779" b="10810"/>
                <a:stretch/>
              </p:blipFill>
              <p:spPr bwMode="auto">
                <a:xfrm>
                  <a:off x="7614913" y="5773488"/>
                  <a:ext cx="1329879" cy="793339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982" name="Picture 22" descr="http://withplace.info/wp-content/uploads/2015/02/99c01c8de8444a37e53391a7c62aa668.jpg"/>
                <p:cNvPicPr>
                  <a:picLocks noChangeAspect="1" noChangeArrowheads="1"/>
                </p:cNvPicPr>
                <p:nvPr/>
              </p:nvPicPr>
              <p:blipFill rotWithShape="1">
                <a:blip r:embed="rId14"/>
                <a:srcRect l="996" t="-1878" b="1"/>
                <a:stretch/>
              </p:blipFill>
              <p:spPr bwMode="auto">
                <a:xfrm>
                  <a:off x="4717410" y="5748473"/>
                  <a:ext cx="1393647" cy="796769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6408" name="Rectangle 13"/>
              <p:cNvSpPr>
                <a:spLocks noChangeArrowheads="1"/>
              </p:cNvSpPr>
              <p:nvPr/>
            </p:nvSpPr>
            <p:spPr bwMode="auto">
              <a:xfrm>
                <a:off x="6479308" y="3318119"/>
                <a:ext cx="2219749" cy="451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ja-JP" altLang="en-US" sz="1600" b="1" dirty="0">
                    <a:latin typeface="Arial" panose="020B0604020202020204" pitchFamily="34" charset="0"/>
                  </a:rPr>
                  <a:t>ほうじちゃ</a:t>
                </a:r>
              </a:p>
            </p:txBody>
          </p:sp>
          <p:sp>
            <p:nvSpPr>
              <p:cNvPr id="16409" name="Rectangle 14"/>
              <p:cNvSpPr>
                <a:spLocks noChangeArrowheads="1"/>
              </p:cNvSpPr>
              <p:nvPr/>
            </p:nvSpPr>
            <p:spPr bwMode="auto">
              <a:xfrm>
                <a:off x="3713718" y="3350284"/>
                <a:ext cx="2146969" cy="451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ja-JP" altLang="en-US" sz="1600" b="1" dirty="0">
                    <a:latin typeface="Arial" panose="020B0604020202020204" pitchFamily="34" charset="0"/>
                  </a:rPr>
                  <a:t>まっちゃ</a:t>
                </a:r>
              </a:p>
            </p:txBody>
          </p:sp>
        </p:grpSp>
        <p:sp>
          <p:nvSpPr>
            <p:cNvPr id="16406" name="Rectangle 16"/>
            <p:cNvSpPr>
              <a:spLocks noChangeArrowheads="1"/>
            </p:cNvSpPr>
            <p:nvPr/>
          </p:nvSpPr>
          <p:spPr bwMode="auto">
            <a:xfrm>
              <a:off x="9286576" y="3261843"/>
              <a:ext cx="2529060" cy="451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Arial" panose="020B0604020202020204" pitchFamily="34" charset="0"/>
                </a:rPr>
                <a:t>りょくちゃ</a:t>
              </a:r>
            </a:p>
          </p:txBody>
        </p:sp>
      </p:grpSp>
      <p:sp>
        <p:nvSpPr>
          <p:cNvPr id="16400" name="テキスト ボックス 3"/>
          <p:cNvSpPr txBox="1">
            <a:spLocks noChangeArrowheads="1"/>
          </p:cNvSpPr>
          <p:nvPr/>
        </p:nvSpPr>
        <p:spPr bwMode="auto">
          <a:xfrm>
            <a:off x="4166957" y="1117626"/>
            <a:ext cx="6874082" cy="4893647"/>
          </a:xfrm>
          <a:prstGeom prst="rect">
            <a:avLst/>
          </a:prstGeom>
          <a:solidFill>
            <a:srgbClr val="FFFFFF"/>
          </a:solidFill>
          <a:ln w="76200">
            <a:solidFill>
              <a:srgbClr val="54810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ja-JP" sz="2000" b="1" dirty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ja-JP" sz="3200" b="1" dirty="0">
                <a:solidFill>
                  <a:srgbClr val="92D050"/>
                </a:solidFill>
                <a:latin typeface="Comic Sans MS" panose="030F0702030302020204" pitchFamily="66" charset="0"/>
              </a:rPr>
              <a:t>Conversation</a:t>
            </a:r>
            <a:r>
              <a:rPr kumimoji="1" lang="ja-JP" altLang="en-US" sz="3200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ja-JP" sz="3200" b="1" dirty="0">
                <a:solidFill>
                  <a:srgbClr val="92D050"/>
                </a:solidFill>
                <a:latin typeface="Comic Sans MS" panose="030F0702030302020204" pitchFamily="66" charset="0"/>
              </a:rPr>
              <a:t>practice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ja-JP" sz="2400" u="sng" dirty="0">
              <a:solidFill>
                <a:srgbClr val="92D05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ja-JP" sz="2400" u="sng" dirty="0">
              <a:solidFill>
                <a:srgbClr val="92D05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ja-JP" sz="2400" b="1" dirty="0">
                <a:ln w="0"/>
                <a:latin typeface="+mn-ea"/>
                <a:ea typeface="+mn-ea"/>
              </a:rPr>
              <a:t>Q:</a:t>
            </a:r>
            <a:r>
              <a:rPr kumimoji="1" lang="ja-JP" altLang="en-US" sz="2400" b="1" dirty="0">
                <a:ln w="0"/>
                <a:latin typeface="+mn-ea"/>
                <a:ea typeface="+mn-ea"/>
              </a:rPr>
              <a:t> 　</a:t>
            </a:r>
            <a:r>
              <a:rPr kumimoji="1" lang="ja-JP" altLang="en-US" sz="2400" b="1" dirty="0">
                <a:latin typeface="+mn-ea"/>
                <a:ea typeface="+mn-ea"/>
              </a:rPr>
              <a:t>ご注文　は、おきまり　ですか？</a:t>
            </a:r>
            <a:endParaRPr kumimoji="1" lang="en-US" altLang="ja-JP" sz="2400" b="1" dirty="0"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kumimoji="1" lang="en-US" altLang="ko-K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ja-JP" altLang="en-US" sz="2400" b="1" dirty="0">
                <a:solidFill>
                  <a:srgbClr val="57850C"/>
                </a:solidFill>
                <a:latin typeface="+mn-ea"/>
                <a:ea typeface="+mn-ea"/>
              </a:rPr>
              <a:t>はい、＿＿＿に　します。</a:t>
            </a:r>
            <a:endParaRPr kumimoji="1" lang="en-US" altLang="ja-JP" sz="2400" b="1" dirty="0">
              <a:solidFill>
                <a:srgbClr val="57850C"/>
              </a:solidFill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kumimoji="1" lang="en-US" altLang="ko-KR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kumimoji="1" lang="en-US" altLang="ko-KR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ja-JP" sz="2400" b="1" dirty="0">
                <a:ln w="0"/>
                <a:latin typeface="+mn-ea"/>
                <a:ea typeface="+mn-ea"/>
              </a:rPr>
              <a:t>Q:</a:t>
            </a:r>
            <a:r>
              <a:rPr kumimoji="1" lang="ja-JP" altLang="en-US" sz="2400" b="1" dirty="0">
                <a:ln w="0"/>
                <a:latin typeface="+mn-ea"/>
                <a:ea typeface="+mn-ea"/>
              </a:rPr>
              <a:t> 　</a:t>
            </a:r>
            <a:r>
              <a:rPr kumimoji="1" lang="ja-JP" altLang="en-US" sz="2400" b="1" dirty="0">
                <a:latin typeface="+mn-ea"/>
                <a:ea typeface="+mn-ea"/>
              </a:rPr>
              <a:t>お茶　は、いかが　ですか？</a:t>
            </a:r>
            <a:endParaRPr lang="ko-KR" altLang="en-US" sz="2400" b="1" dirty="0"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ja-JP" altLang="en-US" sz="2400" b="1" dirty="0">
                <a:solidFill>
                  <a:srgbClr val="57850C"/>
                </a:solidFill>
                <a:latin typeface="+mn-ea"/>
              </a:rPr>
              <a:t>＿＿＿　を　おねがいします。</a:t>
            </a:r>
            <a:endParaRPr lang="en-US" altLang="ja-JP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ko-KR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ja-JP" altLang="en-US" sz="2000" u="sng" dirty="0">
              <a:solidFill>
                <a:srgbClr val="92D050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0256" y="3154842"/>
            <a:ext cx="3435330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b="1" dirty="0">
                <a:solidFill>
                  <a:srgbClr val="446B3C"/>
                </a:solidFill>
                <a:latin typeface="Comic Sans MS" panose="030F0702030302020204" pitchFamily="66" charset="0"/>
              </a:rPr>
              <a:t>Choose</a:t>
            </a:r>
            <a:r>
              <a:rPr lang="ja-JP" altLang="en-US" b="1" dirty="0">
                <a:solidFill>
                  <a:srgbClr val="446B3C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b="1" dirty="0" err="1">
                <a:solidFill>
                  <a:srgbClr val="446B3C"/>
                </a:solidFill>
                <a:latin typeface="Comic Sans MS" panose="030F0702030302020204" pitchFamily="66" charset="0"/>
              </a:rPr>
              <a:t>Dango</a:t>
            </a:r>
            <a:r>
              <a:rPr lang="en-US" altLang="ja-JP" b="1" dirty="0">
                <a:solidFill>
                  <a:srgbClr val="446B3C"/>
                </a:solidFill>
                <a:latin typeface="Comic Sans MS" panose="030F0702030302020204" pitchFamily="66" charset="0"/>
              </a:rPr>
              <a:t> Flavor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ja-JP" b="1" u="sng" dirty="0">
                <a:ln w="0"/>
                <a:solidFill>
                  <a:srgbClr val="446B3C"/>
                </a:solidFill>
                <a:latin typeface="+mn-ea"/>
              </a:rPr>
              <a:t>Q:</a:t>
            </a:r>
            <a:r>
              <a:rPr kumimoji="1" lang="ja-JP" altLang="en-US" b="1" u="sng" dirty="0">
                <a:ln w="0"/>
                <a:solidFill>
                  <a:srgbClr val="446B3C"/>
                </a:solidFill>
                <a:latin typeface="+mn-ea"/>
              </a:rPr>
              <a:t> </a:t>
            </a:r>
            <a:r>
              <a:rPr kumimoji="1" lang="ja-JP" altLang="en-US" sz="1600" b="1" u="sng" dirty="0">
                <a:solidFill>
                  <a:srgbClr val="446B3C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ご注文　は、 おきまり　ですか？</a:t>
            </a:r>
            <a:endParaRPr kumimoji="1" lang="en-US" altLang="ja-JP" sz="1600" b="1" u="sng" dirty="0">
              <a:solidFill>
                <a:srgbClr val="446B3C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ko-KR" altLang="en-US" sz="800" b="1" u="sng" dirty="0">
              <a:solidFill>
                <a:srgbClr val="446B3C"/>
              </a:solidFill>
              <a:latin typeface="MS PGothic" panose="020B0600070205080204" pitchFamily="34" charset="-128"/>
            </a:endParaRPr>
          </a:p>
          <a:p>
            <a:pPr algn="ctr">
              <a:defRPr/>
            </a:pPr>
            <a:r>
              <a:rPr lang="ja-JP" altLang="en-US" sz="1600" b="1" dirty="0">
                <a:ln w="0"/>
                <a:solidFill>
                  <a:srgbClr val="57850C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きなこ　だんご</a:t>
            </a:r>
            <a:endParaRPr lang="en-US" altLang="ja-JP" sz="1600" b="1" dirty="0">
              <a:ln w="0"/>
              <a:solidFill>
                <a:srgbClr val="57850C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r>
              <a:rPr lang="ja-JP" altLang="en-US" sz="1600" b="1" dirty="0">
                <a:ln w="0"/>
                <a:solidFill>
                  <a:srgbClr val="57850C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はなみ　だんご</a:t>
            </a:r>
            <a:endParaRPr lang="en-US" altLang="ja-JP" sz="1600" b="1" dirty="0">
              <a:ln w="0"/>
              <a:solidFill>
                <a:srgbClr val="57850C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r>
              <a:rPr lang="ja-JP" altLang="en-US" sz="1600" b="1" dirty="0">
                <a:ln w="0"/>
                <a:solidFill>
                  <a:srgbClr val="57850C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みたらし　だんご</a:t>
            </a:r>
            <a:endParaRPr lang="en-US" altLang="ja-JP" sz="1600" b="1" dirty="0">
              <a:ln w="0"/>
              <a:solidFill>
                <a:srgbClr val="57850C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endParaRPr lang="en-US" altLang="ja-JP" sz="1600" b="1" dirty="0">
              <a:ln w="0"/>
              <a:solidFill>
                <a:srgbClr val="57850C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r>
              <a:rPr lang="en-US" altLang="ja-JP" b="1" dirty="0">
                <a:solidFill>
                  <a:srgbClr val="446B3C"/>
                </a:solidFill>
                <a:latin typeface="Comic Sans MS" panose="030F0702030302020204" pitchFamily="66" charset="0"/>
              </a:rPr>
              <a:t>Choose</a:t>
            </a:r>
            <a:r>
              <a:rPr lang="ja-JP" altLang="en-US" b="1" dirty="0">
                <a:solidFill>
                  <a:srgbClr val="446B3C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b="1" dirty="0">
                <a:solidFill>
                  <a:srgbClr val="446B3C"/>
                </a:solidFill>
                <a:latin typeface="Comic Sans MS" panose="030F0702030302020204" pitchFamily="66" charset="0"/>
              </a:rPr>
              <a:t>Tea</a:t>
            </a:r>
            <a:r>
              <a:rPr lang="ja-JP" altLang="en-US" b="1" dirty="0">
                <a:solidFill>
                  <a:srgbClr val="446B3C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b="1" dirty="0">
                <a:solidFill>
                  <a:srgbClr val="446B3C"/>
                </a:solidFill>
                <a:latin typeface="Comic Sans MS" panose="030F0702030302020204" pitchFamily="66" charset="0"/>
              </a:rPr>
              <a:t>Type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ja-JP" sz="1600" b="1" u="sng" dirty="0">
                <a:ln w="0"/>
                <a:solidFill>
                  <a:srgbClr val="446B3C"/>
                </a:solidFill>
                <a:latin typeface="+mn-ea"/>
              </a:rPr>
              <a:t>Q:</a:t>
            </a:r>
            <a:r>
              <a:rPr kumimoji="1" lang="ja-JP" altLang="en-US" sz="1600" b="1" u="sng" dirty="0">
                <a:ln w="0"/>
                <a:solidFill>
                  <a:srgbClr val="446B3C"/>
                </a:solidFill>
                <a:latin typeface="+mn-ea"/>
              </a:rPr>
              <a:t> </a:t>
            </a:r>
            <a:r>
              <a:rPr kumimoji="1" lang="ja-JP" altLang="en-US" sz="1600" b="1" u="sng" dirty="0">
                <a:solidFill>
                  <a:srgbClr val="446B3C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お茶　は、 いかが　ですか？</a:t>
            </a:r>
            <a:endParaRPr kumimoji="1" lang="en-US" altLang="ja-JP" sz="1600" b="1" u="sng" dirty="0">
              <a:solidFill>
                <a:srgbClr val="446B3C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endParaRPr lang="en-US" altLang="ja-JP" sz="7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ja-JP" altLang="en-US" sz="1600" b="1" dirty="0">
                <a:ln w="0"/>
                <a:solidFill>
                  <a:srgbClr val="57850C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まっちゃ　　ほうじちゃ　　りょくちゃ</a:t>
            </a:r>
            <a:endParaRPr lang="en-US" altLang="ja-JP" sz="1600" b="1" dirty="0">
              <a:ln w="0"/>
              <a:solidFill>
                <a:srgbClr val="57850C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endParaRPr lang="en-US" altLang="ja-JP" sz="1600" b="1" dirty="0">
              <a:ln w="0"/>
              <a:solidFill>
                <a:srgbClr val="57850C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>
            <a:off x="1484811" y="140293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4000" b="1" dirty="0">
                <a:solidFill>
                  <a:srgbClr val="446B3C"/>
                </a:solidFill>
                <a:latin typeface="Comic Sans MS" panose="030F0702030302020204" pitchFamily="66" charset="0"/>
              </a:rPr>
              <a:t>お茶屋　</a:t>
            </a:r>
            <a:r>
              <a:rPr lang="en-US" altLang="ja-JP" sz="4000" b="1" dirty="0">
                <a:solidFill>
                  <a:srgbClr val="446B3C"/>
                </a:solidFill>
                <a:latin typeface="Comic Sans MS" panose="030F0702030302020204" pitchFamily="66" charset="0"/>
              </a:rPr>
              <a:t>    Tea House</a:t>
            </a: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C80E06E8-F138-4D88-9363-9EA6A5FD3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45263"/>
            <a:ext cx="9144000" cy="198437"/>
          </a:xfrm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1505"/>
              </a:lnSpc>
              <a:defRPr/>
            </a:pPr>
            <a:r>
              <a:rPr sz="1400" dirty="0">
                <a:solidFill>
                  <a:srgbClr val="FF0000"/>
                </a:solidFill>
              </a:rPr>
              <a:t>©Japan-America Society of State of</a:t>
            </a:r>
            <a:r>
              <a:rPr sz="1400" spc="-95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14612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7" name="AutoShape 30" descr="Image result for yakisoba clipart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19" name="Flowchart: Connector 18"/>
          <p:cNvSpPr/>
          <p:nvPr/>
        </p:nvSpPr>
        <p:spPr>
          <a:xfrm>
            <a:off x="535062" y="2427685"/>
            <a:ext cx="251222" cy="2547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7" name="Flowchart: Connector 46"/>
          <p:cNvSpPr/>
          <p:nvPr/>
        </p:nvSpPr>
        <p:spPr>
          <a:xfrm>
            <a:off x="514822" y="2476501"/>
            <a:ext cx="138113" cy="20597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8" name="Flowchart: Connector 47"/>
          <p:cNvSpPr/>
          <p:nvPr/>
        </p:nvSpPr>
        <p:spPr>
          <a:xfrm>
            <a:off x="504105" y="2583657"/>
            <a:ext cx="52388" cy="11311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9" name="Flowchart: Connector 48"/>
          <p:cNvSpPr/>
          <p:nvPr/>
        </p:nvSpPr>
        <p:spPr>
          <a:xfrm>
            <a:off x="504105" y="2814638"/>
            <a:ext cx="75010" cy="10596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4" name="Flowchart: Connector 53"/>
          <p:cNvSpPr/>
          <p:nvPr/>
        </p:nvSpPr>
        <p:spPr>
          <a:xfrm>
            <a:off x="604117" y="4379120"/>
            <a:ext cx="319088" cy="20002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2" name="Flowchart: Connector 61"/>
          <p:cNvSpPr/>
          <p:nvPr/>
        </p:nvSpPr>
        <p:spPr>
          <a:xfrm>
            <a:off x="601737" y="4480324"/>
            <a:ext cx="54769" cy="1250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grpSp>
        <p:nvGrpSpPr>
          <p:cNvPr id="2" name="Group 1"/>
          <p:cNvGrpSpPr/>
          <p:nvPr/>
        </p:nvGrpSpPr>
        <p:grpSpPr>
          <a:xfrm>
            <a:off x="3114730" y="271957"/>
            <a:ext cx="5829928" cy="854869"/>
            <a:chOff x="2118318" y="574328"/>
            <a:chExt cx="5829928" cy="854869"/>
          </a:xfrm>
        </p:grpSpPr>
        <p:sp>
          <p:nvSpPr>
            <p:cNvPr id="18" name="TextBox 17"/>
            <p:cNvSpPr txBox="1"/>
            <p:nvPr/>
          </p:nvSpPr>
          <p:spPr>
            <a:xfrm>
              <a:off x="2118318" y="577665"/>
              <a:ext cx="5829928" cy="30008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135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118318" y="574328"/>
              <a:ext cx="5829928" cy="854869"/>
            </a:xfrm>
            <a:prstGeom prst="rect">
              <a:avLst/>
            </a:prstGeom>
            <a:noFill/>
            <a:ln w="12700">
              <a:solidFill>
                <a:srgbClr val="446B3C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ja-JP" altLang="en-US" sz="4000" dirty="0">
                  <a:solidFill>
                    <a:srgbClr val="446B3C"/>
                  </a:solidFill>
                </a:rPr>
                <a:t>Ｑ：　どう　です　か？</a:t>
              </a:r>
              <a:endParaRPr lang="en-US" altLang="en-US" sz="4000" dirty="0">
                <a:solidFill>
                  <a:srgbClr val="446B3C"/>
                </a:solidFill>
              </a:endParaRPr>
            </a:p>
          </p:txBody>
        </p:sp>
        <p:pic>
          <p:nvPicPr>
            <p:cNvPr id="37" name="Picture 36" descr="Kakigori - Shaved Ice by j4p4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3630" y="841804"/>
              <a:ext cx="436960" cy="363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29675" y="1432893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ja-JP" altLang="en-US" sz="2800" b="1" dirty="0">
                <a:solidFill>
                  <a:srgbClr val="446B3C"/>
                </a:solidFill>
                <a:latin typeface="Comic Sans MS" panose="030F0702030302020204" pitchFamily="66" charset="0"/>
              </a:rPr>
              <a:t>反対語 </a:t>
            </a:r>
            <a:r>
              <a:rPr lang="en-US" altLang="ja-JP" sz="2800" b="1" dirty="0">
                <a:solidFill>
                  <a:srgbClr val="446B3C"/>
                </a:solidFill>
                <a:latin typeface="Comic Sans MS" panose="030F0702030302020204" pitchFamily="66" charset="0"/>
              </a:rPr>
              <a:t>‐</a:t>
            </a:r>
            <a:r>
              <a:rPr lang="ja-JP" altLang="en-US" sz="2800" b="1" dirty="0">
                <a:solidFill>
                  <a:srgbClr val="446B3C"/>
                </a:solidFill>
                <a:latin typeface="Comic Sans MS" panose="030F0702030302020204" pitchFamily="66" charset="0"/>
              </a:rPr>
              <a:t> はんたいご</a:t>
            </a:r>
            <a:endParaRPr lang="en-US" altLang="ja-JP" sz="2800" b="1" dirty="0">
              <a:solidFill>
                <a:srgbClr val="446B3C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altLang="en-US" sz="2800" b="1" dirty="0">
                <a:solidFill>
                  <a:srgbClr val="446B3C"/>
                </a:solidFill>
                <a:latin typeface="Comic Sans MS" panose="030F0702030302020204" pitchFamily="66" charset="0"/>
              </a:rPr>
              <a:t>Antonyms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043" y="2476501"/>
            <a:ext cx="3258283" cy="3139321"/>
          </a:xfrm>
          <a:prstGeom prst="rect">
            <a:avLst/>
          </a:prstGeom>
          <a:noFill/>
          <a:ln w="76200">
            <a:solidFill>
              <a:srgbClr val="446B3C"/>
            </a:solidFill>
          </a:ln>
        </p:spPr>
        <p:txBody>
          <a:bodyPr wrap="square" rtlCol="0">
            <a:spAutoFit/>
          </a:bodyPr>
          <a:lstStyle/>
          <a:p>
            <a:endParaRPr lang="en-US" altLang="ja-JP" dirty="0">
              <a:ln>
                <a:solidFill>
                  <a:schemeClr val="accent1"/>
                </a:solidFill>
              </a:ln>
            </a:endParaRPr>
          </a:p>
          <a:p>
            <a:r>
              <a:rPr lang="ja-JP" altLang="en-US" b="1" dirty="0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</a:rPr>
              <a:t>あまい</a:t>
            </a:r>
            <a:endParaRPr lang="en-US" altLang="ja-JP" b="1" dirty="0">
              <a:ln>
                <a:solidFill>
                  <a:srgbClr val="92D050"/>
                </a:solidFill>
              </a:ln>
              <a:solidFill>
                <a:srgbClr val="92D050"/>
              </a:solidFill>
            </a:endParaRPr>
          </a:p>
          <a:p>
            <a:endParaRPr lang="en-US" altLang="ja-JP" b="1" dirty="0">
              <a:ln>
                <a:solidFill>
                  <a:srgbClr val="92D050"/>
                </a:solidFill>
              </a:ln>
              <a:solidFill>
                <a:srgbClr val="92D050"/>
              </a:solidFill>
            </a:endParaRPr>
          </a:p>
          <a:p>
            <a:r>
              <a:rPr lang="ja-JP" altLang="en-US" b="1" dirty="0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</a:rPr>
              <a:t>おいしい</a:t>
            </a:r>
            <a:endParaRPr lang="en-US" altLang="ja-JP" b="1" dirty="0">
              <a:ln>
                <a:solidFill>
                  <a:srgbClr val="92D050"/>
                </a:solidFill>
              </a:ln>
              <a:solidFill>
                <a:srgbClr val="92D050"/>
              </a:solidFill>
            </a:endParaRPr>
          </a:p>
          <a:p>
            <a:endParaRPr lang="en-US" altLang="ja-JP" b="1" dirty="0">
              <a:ln>
                <a:solidFill>
                  <a:srgbClr val="92D050"/>
                </a:solidFill>
              </a:ln>
              <a:solidFill>
                <a:srgbClr val="92D050"/>
              </a:solidFill>
            </a:endParaRPr>
          </a:p>
          <a:p>
            <a:r>
              <a:rPr lang="ja-JP" altLang="en-US" b="1" dirty="0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</a:rPr>
              <a:t>あったかい</a:t>
            </a:r>
            <a:endParaRPr lang="en-US" altLang="ja-JP" b="1" dirty="0">
              <a:ln>
                <a:solidFill>
                  <a:srgbClr val="92D050"/>
                </a:solidFill>
              </a:ln>
              <a:solidFill>
                <a:srgbClr val="92D050"/>
              </a:solidFill>
            </a:endParaRPr>
          </a:p>
          <a:p>
            <a:endParaRPr lang="en-US" altLang="ja-JP" b="1" dirty="0">
              <a:ln>
                <a:solidFill>
                  <a:srgbClr val="92D050"/>
                </a:solidFill>
              </a:ln>
              <a:solidFill>
                <a:srgbClr val="92D050"/>
              </a:solidFill>
            </a:endParaRPr>
          </a:p>
          <a:p>
            <a:r>
              <a:rPr lang="ja-JP" altLang="en-US" b="1" dirty="0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</a:rPr>
              <a:t>たべやすい</a:t>
            </a:r>
            <a:endParaRPr lang="en-US" altLang="ja-JP" b="1" dirty="0">
              <a:ln>
                <a:solidFill>
                  <a:srgbClr val="92D050"/>
                </a:solidFill>
              </a:ln>
              <a:solidFill>
                <a:srgbClr val="92D050"/>
              </a:solidFill>
            </a:endParaRPr>
          </a:p>
          <a:p>
            <a:endParaRPr lang="en-US" altLang="ja-JP" b="1" dirty="0">
              <a:ln>
                <a:solidFill>
                  <a:srgbClr val="92D050"/>
                </a:solidFill>
              </a:ln>
              <a:solidFill>
                <a:srgbClr val="92D050"/>
              </a:solidFill>
            </a:endParaRPr>
          </a:p>
          <a:p>
            <a:r>
              <a:rPr lang="ja-JP" altLang="en-US" b="1" dirty="0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</a:rPr>
              <a:t>やわらかい</a:t>
            </a:r>
            <a:endParaRPr lang="en-US" altLang="ja-JP" b="1" dirty="0">
              <a:ln>
                <a:solidFill>
                  <a:srgbClr val="92D050"/>
                </a:solidFill>
              </a:ln>
              <a:solidFill>
                <a:srgbClr val="92D050"/>
              </a:solidFill>
            </a:endParaRPr>
          </a:p>
          <a:p>
            <a:endParaRPr lang="en-US" dirty="0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7623" y="2745892"/>
            <a:ext cx="140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しょっぱい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7623" y="3265325"/>
            <a:ext cx="164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FF6600"/>
                </a:solidFill>
              </a:rPr>
              <a:t>おいしくない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7624" y="3861494"/>
            <a:ext cx="112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n>
                  <a:solidFill>
                    <a:schemeClr val="accent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つめたい</a:t>
            </a:r>
            <a:endParaRPr lang="en-US" b="1" dirty="0">
              <a:ln>
                <a:solidFill>
                  <a:schemeClr val="accent1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57624" y="4379119"/>
            <a:ext cx="161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chemeClr val="accent6"/>
                </a:solidFill>
              </a:rPr>
              <a:t>たべにくい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7624" y="4950765"/>
            <a:ext cx="89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002060"/>
                </a:solidFill>
              </a:rPr>
              <a:t>かたい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microdiet.net/images/%e3%81%8b%e3%81%8d%e6%b0%b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900" y="1855127"/>
            <a:ext cx="1829768" cy="18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t="42739" r="26000"/>
          <a:stretch/>
        </p:blipFill>
        <p:spPr>
          <a:xfrm>
            <a:off x="8393373" y="4648939"/>
            <a:ext cx="3287680" cy="1483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009" y="1875629"/>
            <a:ext cx="2522408" cy="17000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9216" r="10548" b="4496"/>
          <a:stretch/>
        </p:blipFill>
        <p:spPr>
          <a:xfrm>
            <a:off x="8093122" y="1700192"/>
            <a:ext cx="1450815" cy="2591550"/>
          </a:xfrm>
          <a:prstGeom prst="rect">
            <a:avLst/>
          </a:prstGeom>
        </p:spPr>
      </p:pic>
      <p:sp>
        <p:nvSpPr>
          <p:cNvPr id="27" name="object 9">
            <a:extLst>
              <a:ext uri="{FF2B5EF4-FFF2-40B4-BE49-F238E27FC236}">
                <a16:creationId xmlns:a16="http://schemas.microsoft.com/office/drawing/2014/main" id="{DAAD84FB-88D6-4D98-AB98-19CB911E6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45263"/>
            <a:ext cx="9144000" cy="198437"/>
          </a:xfrm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1505"/>
              </a:lnSpc>
              <a:defRPr/>
            </a:pPr>
            <a:r>
              <a:rPr sz="1400" dirty="0">
                <a:solidFill>
                  <a:srgbClr val="FF0000"/>
                </a:solidFill>
              </a:rPr>
              <a:t>©Japan-America Society of State of</a:t>
            </a:r>
            <a:r>
              <a:rPr sz="1400" spc="-95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Washington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3BC0532-949C-4233-87A9-A849DE3FCE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103" t="8056" r="14946"/>
          <a:stretch/>
        </p:blipFill>
        <p:spPr>
          <a:xfrm>
            <a:off x="5459104" y="3836176"/>
            <a:ext cx="2056351" cy="2213286"/>
          </a:xfrm>
          <a:prstGeom prst="rect">
            <a:avLst/>
          </a:prstGeom>
        </p:spPr>
      </p:pic>
      <p:sp>
        <p:nvSpPr>
          <p:cNvPr id="41" name="テキスト ボックス 3"/>
          <p:cNvSpPr txBox="1">
            <a:spLocks noChangeArrowheads="1"/>
          </p:cNvSpPr>
          <p:nvPr/>
        </p:nvSpPr>
        <p:spPr bwMode="auto">
          <a:xfrm>
            <a:off x="3989887" y="1634354"/>
            <a:ext cx="7845287" cy="4647426"/>
          </a:xfrm>
          <a:prstGeom prst="rect">
            <a:avLst/>
          </a:prstGeom>
          <a:solidFill>
            <a:srgbClr val="FFFFFF"/>
          </a:solidFill>
          <a:ln w="76200">
            <a:solidFill>
              <a:srgbClr val="54810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ja-JP" sz="1600" b="1" dirty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ja-JP" sz="3200" b="1" dirty="0">
                <a:solidFill>
                  <a:srgbClr val="92D050"/>
                </a:solidFill>
                <a:latin typeface="Comic Sans MS" panose="030F0702030302020204" pitchFamily="66" charset="0"/>
              </a:rPr>
              <a:t>Conversation</a:t>
            </a:r>
            <a:r>
              <a:rPr lang="en-US" altLang="en-US" sz="3200" b="1" dirty="0">
                <a:solidFill>
                  <a:srgbClr val="92D050"/>
                </a:solidFill>
                <a:latin typeface="Comic Sans MS" panose="030F0702030302020204" pitchFamily="66" charset="0"/>
              </a:rPr>
              <a:t> Practice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ja-JP" sz="800" u="sng" dirty="0">
              <a:solidFill>
                <a:srgbClr val="92D05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2400" b="1" dirty="0">
                <a:solidFill>
                  <a:srgbClr val="446B3C"/>
                </a:solidFill>
                <a:latin typeface="Comic Sans MS" panose="030F0702030302020204" pitchFamily="66" charset="0"/>
              </a:rPr>
              <a:t>Everyone:</a:t>
            </a:r>
            <a:r>
              <a:rPr lang="ja-JP" altLang="en-US" sz="2400" b="1" dirty="0">
                <a:solidFill>
                  <a:srgbClr val="446B3C"/>
                </a:solidFill>
                <a:latin typeface="Comic Sans MS" panose="030F0702030302020204" pitchFamily="66" charset="0"/>
              </a:rPr>
              <a:t>　いただきます！</a:t>
            </a:r>
            <a:endParaRPr kumimoji="1" lang="en-US" altLang="ko-KR" sz="2400" b="1" dirty="0">
              <a:solidFill>
                <a:srgbClr val="446B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ko-KR" sz="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	</a:t>
            </a:r>
            <a:endParaRPr kumimoji="1" lang="en-US" altLang="ko-KR" sz="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＿＿さんのだんごは、おいしそうですね。</a:t>
            </a:r>
            <a:endParaRPr lang="en-US" altLang="ja-JP" sz="2400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1600" b="1" dirty="0">
              <a:solidFill>
                <a:srgbClr val="2857A5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57850C"/>
                </a:solidFill>
                <a:latin typeface="+mn-ea"/>
                <a:ea typeface="+mn-ea"/>
              </a:rPr>
              <a:t>せいと２：　はい（いいえ）、とて</a:t>
            </a:r>
            <a:r>
              <a:rPr lang="en-US" altLang="ja-JP" sz="2400" b="1" dirty="0">
                <a:solidFill>
                  <a:srgbClr val="57850C"/>
                </a:solidFill>
                <a:latin typeface="+mn-ea"/>
                <a:ea typeface="+mn-ea"/>
              </a:rPr>
              <a:t>	</a:t>
            </a:r>
            <a:r>
              <a:rPr lang="ja-JP" altLang="en-US" sz="2400" b="1" dirty="0">
                <a:solidFill>
                  <a:srgbClr val="57850C"/>
                </a:solidFill>
                <a:latin typeface="+mn-ea"/>
                <a:ea typeface="+mn-ea"/>
              </a:rPr>
              <a:t>も</a:t>
            </a:r>
            <a:r>
              <a:rPr lang="en-US" altLang="ja-JP" sz="2400" b="1" dirty="0">
                <a:solidFill>
                  <a:srgbClr val="57850C"/>
                </a:solidFill>
                <a:latin typeface="+mn-ea"/>
                <a:ea typeface="+mn-ea"/>
              </a:rPr>
              <a:t> </a:t>
            </a:r>
            <a:r>
              <a:rPr lang="ja-JP" altLang="en-US" sz="2400" b="1" u="sng" dirty="0">
                <a:solidFill>
                  <a:srgbClr val="57850C"/>
                </a:solidFill>
                <a:latin typeface="+mn-ea"/>
                <a:ea typeface="+mn-ea"/>
              </a:rPr>
              <a:t>　　　　　</a:t>
            </a:r>
            <a:r>
              <a:rPr lang="ja-JP" altLang="en-US" sz="2400" b="1" dirty="0">
                <a:solidFill>
                  <a:srgbClr val="57850C"/>
                </a:solidFill>
                <a:latin typeface="+mn-ea"/>
                <a:ea typeface="+mn-ea"/>
              </a:rPr>
              <a:t>です。</a:t>
            </a:r>
            <a:endParaRPr lang="en-US" altLang="ja-JP" sz="2400" b="1" dirty="0">
              <a:solidFill>
                <a:srgbClr val="57850C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1600" b="1" dirty="0">
              <a:solidFill>
                <a:srgbClr val="1D3F75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いっこください。</a:t>
            </a:r>
            <a:endParaRPr lang="en-US" altLang="ja-JP" sz="2400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1600" b="1" dirty="0">
              <a:solidFill>
                <a:srgbClr val="9AB7E6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57850C"/>
                </a:solidFill>
                <a:latin typeface="+mn-ea"/>
                <a:ea typeface="+mn-ea"/>
              </a:rPr>
              <a:t>せいと２：　どうぞ　（いやです）</a:t>
            </a:r>
            <a:endParaRPr lang="en-US" altLang="ja-JP" sz="2400" b="1" dirty="0">
              <a:solidFill>
                <a:srgbClr val="57850C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1600" b="1" dirty="0">
              <a:solidFill>
                <a:srgbClr val="1D3F75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おいしかったです。ごちそうさまでした。</a:t>
            </a:r>
            <a:endParaRPr lang="en-US" altLang="ja-JP" sz="2400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20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384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2" descr="http://cf067b.medialib.glogster.com/media/c9/c9e0fe45c2b27bcaf59777df9b8498b657c1fff7ab60f935b4cba8bebac1f1d8/restaurant-check1-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56" y="137946"/>
            <a:ext cx="1154293" cy="111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4" descr="http://thumbs.dreamstime.com/x/japanese-yen-10000-yen-bill-162312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471" y="305751"/>
            <a:ext cx="2099273" cy="99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TextBox 15"/>
          <p:cNvSpPr txBox="1">
            <a:spLocks noChangeArrowheads="1"/>
          </p:cNvSpPr>
          <p:nvPr/>
        </p:nvSpPr>
        <p:spPr bwMode="auto">
          <a:xfrm>
            <a:off x="1524000" y="230386"/>
            <a:ext cx="4680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3600" b="1" dirty="0">
                <a:solidFill>
                  <a:srgbClr val="446B3C"/>
                </a:solidFill>
                <a:latin typeface="Comic Sans MS" panose="030F0702030302020204" pitchFamily="66" charset="0"/>
              </a:rPr>
              <a:t>お会計　</a:t>
            </a:r>
            <a:r>
              <a:rPr lang="en-US" altLang="ja-JP" sz="3600" b="1" dirty="0">
                <a:solidFill>
                  <a:srgbClr val="446B3C"/>
                </a:solidFill>
                <a:latin typeface="Comic Sans MS" panose="030F0702030302020204" pitchFamily="66" charset="0"/>
              </a:rPr>
              <a:t>‐</a:t>
            </a:r>
            <a:r>
              <a:rPr lang="ja-JP" altLang="en-US" sz="3600" b="1" dirty="0">
                <a:solidFill>
                  <a:srgbClr val="446B3C"/>
                </a:solidFill>
                <a:latin typeface="Comic Sans MS" panose="030F0702030302020204" pitchFamily="66" charset="0"/>
              </a:rPr>
              <a:t>　おかいけい　</a:t>
            </a:r>
            <a:endParaRPr lang="en-US" altLang="ja-JP" sz="3600" b="1" dirty="0">
              <a:solidFill>
                <a:srgbClr val="446B3C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3600" b="1" dirty="0">
                <a:solidFill>
                  <a:srgbClr val="446B3C"/>
                </a:solidFill>
                <a:latin typeface="Comic Sans MS" panose="030F0702030302020204" pitchFamily="66" charset="0"/>
              </a:rPr>
              <a:t>Paying the Bill</a:t>
            </a:r>
            <a:endParaRPr lang="en-US" altLang="en-US" sz="3300" dirty="0">
              <a:solidFill>
                <a:srgbClr val="446B3C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107964">
            <a:off x="7466649" y="478027"/>
            <a:ext cx="642939" cy="431006"/>
          </a:xfrm>
          <a:prstGeom prst="rightArrow">
            <a:avLst/>
          </a:prstGeom>
          <a:solidFill>
            <a:srgbClr val="5481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23" name="テキスト ボックス 3"/>
          <p:cNvSpPr txBox="1">
            <a:spLocks noChangeArrowheads="1"/>
          </p:cNvSpPr>
          <p:nvPr/>
        </p:nvSpPr>
        <p:spPr bwMode="auto">
          <a:xfrm>
            <a:off x="809172" y="1499522"/>
            <a:ext cx="10561193" cy="4941161"/>
          </a:xfrm>
          <a:prstGeom prst="rect">
            <a:avLst/>
          </a:prstGeom>
          <a:solidFill>
            <a:srgbClr val="FFFFFF"/>
          </a:solidFill>
          <a:ln w="76200">
            <a:solidFill>
              <a:srgbClr val="57850C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ja-JP" sz="3200" b="1" dirty="0">
                <a:solidFill>
                  <a:srgbClr val="446B3C"/>
                </a:solidFill>
                <a:latin typeface="Comic Sans MS" panose="030F0702030302020204" pitchFamily="66" charset="0"/>
              </a:rPr>
              <a:t>Conversation</a:t>
            </a:r>
            <a:r>
              <a:rPr lang="en-US" altLang="en-US" sz="3200" b="1" dirty="0">
                <a:solidFill>
                  <a:srgbClr val="446B3C"/>
                </a:solidFill>
                <a:latin typeface="Comic Sans MS" panose="030F0702030302020204" pitchFamily="66" charset="0"/>
              </a:rPr>
              <a:t> Practice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ko-KR" sz="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	</a:t>
            </a:r>
            <a:endParaRPr kumimoji="1" lang="en-US" altLang="ko-KR" sz="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</a:endParaRPr>
          </a:p>
          <a:p>
            <a:pPr eaLnBrk="0" hangingPunct="0">
              <a:lnSpc>
                <a:spcPts val="3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今日は、ワリカンで 　かいけい</a:t>
            </a:r>
            <a:r>
              <a:rPr lang="en-US" altLang="ja-JP" sz="2400" b="1" dirty="0">
                <a:latin typeface="+mn-ea"/>
                <a:ea typeface="+mn-ea"/>
              </a:rPr>
              <a:t> </a:t>
            </a:r>
            <a:r>
              <a:rPr lang="ja-JP" altLang="en-US" sz="2400" b="1" dirty="0">
                <a:latin typeface="+mn-ea"/>
                <a:ea typeface="+mn-ea"/>
              </a:rPr>
              <a:t>しましょうか？</a:t>
            </a:r>
            <a:endParaRPr lang="en-US" altLang="ja-JP" sz="800" dirty="0">
              <a:solidFill>
                <a:srgbClr val="2857A5"/>
              </a:solidFill>
              <a:latin typeface="+mn-ea"/>
              <a:ea typeface="+mn-ea"/>
            </a:endParaRPr>
          </a:p>
          <a:p>
            <a:pPr eaLnBrk="0" hangingPunct="0">
              <a:lnSpc>
                <a:spcPts val="2000"/>
              </a:lnSpc>
              <a:buNone/>
            </a:pPr>
            <a:r>
              <a:rPr lang="ja-JP" altLang="en-US" sz="2400" b="1" dirty="0">
                <a:solidFill>
                  <a:srgbClr val="57850C"/>
                </a:solidFill>
                <a:latin typeface="+mn-ea"/>
                <a:ea typeface="+mn-ea"/>
              </a:rPr>
              <a:t>せいと２：　いえいえ、今日は、私がごちそうします。</a:t>
            </a:r>
            <a:endParaRPr lang="en-US" altLang="ja-JP" sz="200" b="1" dirty="0">
              <a:solidFill>
                <a:srgbClr val="1D3F75"/>
              </a:solidFill>
              <a:latin typeface="+mn-ea"/>
              <a:ea typeface="+mn-ea"/>
            </a:endParaRPr>
          </a:p>
          <a:p>
            <a:pPr eaLnBrk="0" hangingPunct="0">
              <a:lnSpc>
                <a:spcPts val="339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446B3C"/>
                </a:solidFill>
                <a:latin typeface="+mn-ea"/>
                <a:ea typeface="+mn-ea"/>
              </a:rPr>
              <a:t>グループ：　ありがとう＿＿</a:t>
            </a:r>
            <a:r>
              <a:rPr lang="ja-JP" altLang="en-US" sz="2400" b="1">
                <a:solidFill>
                  <a:srgbClr val="446B3C"/>
                </a:solidFill>
                <a:latin typeface="+mn-ea"/>
                <a:ea typeface="+mn-ea"/>
              </a:rPr>
              <a:t>さん！　ごちそう</a:t>
            </a:r>
            <a:r>
              <a:rPr lang="ja-JP" altLang="en-US" sz="2400" b="1" dirty="0">
                <a:solidFill>
                  <a:srgbClr val="446B3C"/>
                </a:solidFill>
                <a:latin typeface="+mn-ea"/>
                <a:ea typeface="+mn-ea"/>
              </a:rPr>
              <a:t>さまでした。</a:t>
            </a:r>
            <a:endParaRPr lang="en-US" altLang="ja-JP" sz="800" b="1" dirty="0">
              <a:solidFill>
                <a:srgbClr val="446B3C"/>
              </a:solidFill>
              <a:latin typeface="+mn-ea"/>
              <a:ea typeface="+mn-ea"/>
            </a:endParaRPr>
          </a:p>
          <a:p>
            <a:pPr eaLnBrk="0" hangingPunct="0">
              <a:lnSpc>
                <a:spcPts val="339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57850C"/>
                </a:solidFill>
                <a:latin typeface="+mn-ea"/>
                <a:ea typeface="+mn-ea"/>
              </a:rPr>
              <a:t>せいと２：　</a:t>
            </a:r>
            <a:r>
              <a:rPr lang="en-US" altLang="ja-JP" sz="2400" b="1" dirty="0">
                <a:solidFill>
                  <a:srgbClr val="57850C"/>
                </a:solidFill>
                <a:latin typeface="+mn-ea"/>
                <a:ea typeface="+mn-ea"/>
              </a:rPr>
              <a:t>(To waitperson)</a:t>
            </a:r>
            <a:r>
              <a:rPr lang="ja-JP" altLang="en-US" sz="2400" b="1" dirty="0">
                <a:solidFill>
                  <a:srgbClr val="57850C"/>
                </a:solidFill>
                <a:latin typeface="+mn-ea"/>
                <a:ea typeface="+mn-ea"/>
              </a:rPr>
              <a:t>すみません。おかいけいをおねがいします。</a:t>
            </a:r>
            <a:endParaRPr lang="en-US" altLang="ja-JP" sz="2400" b="1" dirty="0">
              <a:solidFill>
                <a:srgbClr val="57850C"/>
              </a:solidFill>
              <a:latin typeface="+mn-ea"/>
              <a:ea typeface="+mn-ea"/>
            </a:endParaRPr>
          </a:p>
          <a:p>
            <a:pPr eaLnBrk="0" hangingPunct="0">
              <a:lnSpc>
                <a:spcPts val="339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92D050"/>
                </a:solidFill>
                <a:latin typeface="+mn-ea"/>
                <a:ea typeface="+mn-ea"/>
              </a:rPr>
              <a:t>　　店員：　かしこまりました。どうぞ。</a:t>
            </a:r>
            <a:endParaRPr lang="en-US" altLang="en-US" sz="2400" b="1" dirty="0">
              <a:solidFill>
                <a:srgbClr val="92D050"/>
              </a:solidFill>
              <a:latin typeface="+mn-ea"/>
              <a:ea typeface="+mn-ea"/>
            </a:endParaRPr>
          </a:p>
          <a:p>
            <a:pPr eaLnBrk="0" hangingPunct="0">
              <a:lnSpc>
                <a:spcPts val="339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57850C"/>
                </a:solidFill>
                <a:latin typeface="+mn-ea"/>
                <a:ea typeface="+mn-ea"/>
              </a:rPr>
              <a:t>せいと２：　おしはらい　は　どこ　ですか？</a:t>
            </a:r>
            <a:endParaRPr lang="en-US" altLang="en-US" sz="800" b="1" dirty="0">
              <a:solidFill>
                <a:srgbClr val="57850C"/>
              </a:solidFill>
              <a:latin typeface="+mn-ea"/>
              <a:ea typeface="+mn-ea"/>
            </a:endParaRPr>
          </a:p>
          <a:p>
            <a:pPr eaLnBrk="0" hangingPunct="0">
              <a:lnSpc>
                <a:spcPts val="339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92D050"/>
                </a:solidFill>
                <a:latin typeface="+mn-ea"/>
                <a:ea typeface="+mn-ea"/>
              </a:rPr>
              <a:t>　　店員：　あちらの　レジで　おねがいします。</a:t>
            </a:r>
            <a:endParaRPr lang="en-US" altLang="ja-JP" sz="1200" b="1" dirty="0">
              <a:solidFill>
                <a:srgbClr val="92D050"/>
              </a:solidFill>
              <a:latin typeface="+mn-ea"/>
              <a:ea typeface="+mn-ea"/>
            </a:endParaRPr>
          </a:p>
          <a:p>
            <a:pPr eaLnBrk="0" hangingPunct="0">
              <a:lnSpc>
                <a:spcPts val="2400"/>
              </a:lnSpc>
              <a:spcBef>
                <a:spcPct val="0"/>
              </a:spcBef>
              <a:buNone/>
            </a:pPr>
            <a:endParaRPr lang="en-US" altLang="ja-JP" sz="1200" b="1" dirty="0">
              <a:solidFill>
                <a:srgbClr val="92D050"/>
              </a:solidFill>
              <a:latin typeface="+mn-ea"/>
              <a:ea typeface="+mn-ea"/>
            </a:endParaRPr>
          </a:p>
          <a:p>
            <a:pPr eaLnBrk="0" hangingPunct="0">
              <a:lnSpc>
                <a:spcPts val="339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92D050"/>
                </a:solidFill>
                <a:latin typeface="+mn-ea"/>
                <a:ea typeface="+mn-ea"/>
              </a:rPr>
              <a:t>　　店員：　１万円です　　　</a:t>
            </a:r>
            <a:endParaRPr lang="en-US" altLang="ja-JP" sz="2400" b="1" dirty="0">
              <a:solidFill>
                <a:srgbClr val="92D050"/>
              </a:solidFill>
              <a:latin typeface="+mn-ea"/>
              <a:ea typeface="+mn-ea"/>
            </a:endParaRPr>
          </a:p>
          <a:p>
            <a:pPr eaLnBrk="0" hangingPunct="0">
              <a:lnSpc>
                <a:spcPts val="339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57850C"/>
                </a:solidFill>
                <a:latin typeface="+mn-ea"/>
                <a:ea typeface="+mn-ea"/>
              </a:rPr>
              <a:t>せいと２：　はい</a:t>
            </a:r>
            <a:endParaRPr lang="en-US" altLang="en-US" sz="2400" b="1" dirty="0">
              <a:solidFill>
                <a:srgbClr val="57850C"/>
              </a:solidFill>
              <a:latin typeface="+mn-ea"/>
              <a:ea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01796" y="5156355"/>
            <a:ext cx="3651819" cy="181853"/>
            <a:chOff x="2641405" y="5508461"/>
            <a:chExt cx="3834305" cy="253921"/>
          </a:xfrm>
        </p:grpSpPr>
        <p:pic>
          <p:nvPicPr>
            <p:cNvPr id="24" name="Picture 4" descr="http://thumbs.dreamstime.com/x/japanese-yen-10000-yen-bill-162312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405" y="5514016"/>
              <a:ext cx="523021" cy="24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" descr="http://thumbs.dreamstime.com/x/japanese-yen-10000-yen-bill-162312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9226" y="5508461"/>
              <a:ext cx="523021" cy="24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" descr="http://thumbs.dreamstime.com/x/japanese-yen-10000-yen-bill-162312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047" y="5508461"/>
              <a:ext cx="523021" cy="24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" descr="http://thumbs.dreamstime.com/x/japanese-yen-10000-yen-bill-162312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4868" y="5508461"/>
              <a:ext cx="523021" cy="24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" descr="http://thumbs.dreamstime.com/x/japanese-yen-10000-yen-bill-162312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2689" y="5508461"/>
              <a:ext cx="523021" cy="24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object 9">
            <a:extLst>
              <a:ext uri="{FF2B5EF4-FFF2-40B4-BE49-F238E27FC236}">
                <a16:creationId xmlns:a16="http://schemas.microsoft.com/office/drawing/2014/main" id="{B1ABF68B-EE8D-4354-8663-319677246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45263"/>
            <a:ext cx="9144000" cy="198437"/>
          </a:xfrm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1505"/>
              </a:lnSpc>
              <a:defRPr/>
            </a:pPr>
            <a:r>
              <a:rPr sz="1400" dirty="0">
                <a:solidFill>
                  <a:srgbClr val="FF0000"/>
                </a:solidFill>
              </a:rPr>
              <a:t>©Japan-America Society of State of</a:t>
            </a:r>
            <a:r>
              <a:rPr sz="1400" spc="-95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135459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5885" y="724374"/>
            <a:ext cx="3659050" cy="566308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1600" b="1" dirty="0">
                <a:latin typeface="+mn-ea"/>
              </a:rPr>
              <a:t>Q: </a:t>
            </a:r>
            <a:r>
              <a:rPr kumimoji="1" lang="ja-JP" altLang="en-US" sz="1600" b="1" dirty="0">
                <a:latin typeface="+mn-ea"/>
              </a:rPr>
              <a:t>ごちゅうもん</a:t>
            </a:r>
            <a:r>
              <a:rPr kumimoji="1" lang="en-US" altLang="ja-JP" sz="1600" b="1" dirty="0">
                <a:latin typeface="+mn-ea"/>
              </a:rPr>
              <a:t> </a:t>
            </a:r>
            <a:r>
              <a:rPr kumimoji="1" lang="ja-JP" altLang="en-US" sz="1600" b="1" dirty="0">
                <a:latin typeface="+mn-ea"/>
              </a:rPr>
              <a:t>は おきまりですか？</a:t>
            </a:r>
            <a:r>
              <a:rPr kumimoji="1" lang="ja-JP" altLang="en-US" sz="1600" b="1" dirty="0">
                <a:ln w="0"/>
                <a:latin typeface="+mn-ea"/>
              </a:rPr>
              <a:t>　</a:t>
            </a:r>
            <a:endParaRPr kumimoji="1" lang="en-US" altLang="ja-JP" sz="1600" b="1" dirty="0">
              <a:ln w="0"/>
              <a:latin typeface="+mn-ea"/>
            </a:endParaRPr>
          </a:p>
          <a:p>
            <a:pPr>
              <a:defRPr/>
            </a:pPr>
            <a:r>
              <a:rPr kumimoji="1" lang="en-US" altLang="ja-JP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A: </a:t>
            </a:r>
            <a:r>
              <a:rPr kumimoji="1" lang="ja-JP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はい、＿＿＿に します。</a:t>
            </a:r>
            <a:endParaRPr kumimoji="1" lang="en-US" altLang="ja-JP" sz="16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defRPr/>
            </a:pPr>
            <a:endParaRPr kumimoji="1" lang="en-US" altLang="ja-JP" sz="800" b="1" dirty="0">
              <a:latin typeface="+mn-ea"/>
            </a:endParaRPr>
          </a:p>
          <a:p>
            <a:pPr>
              <a:defRPr/>
            </a:pPr>
            <a:endParaRPr kumimoji="1" lang="en-US" altLang="ja-JP" sz="800" b="1" dirty="0">
              <a:latin typeface="+mn-ea"/>
            </a:endParaRPr>
          </a:p>
          <a:p>
            <a:pPr>
              <a:defRPr/>
            </a:pPr>
            <a:r>
              <a:rPr kumimoji="1" lang="en-US" altLang="ja-JP" sz="1600" b="1" dirty="0">
                <a:latin typeface="+mn-ea"/>
              </a:rPr>
              <a:t>Q: </a:t>
            </a:r>
            <a:r>
              <a:rPr kumimoji="1" lang="ja-JP" altLang="en-US" sz="1600" b="1" dirty="0">
                <a:latin typeface="+mn-ea"/>
              </a:rPr>
              <a:t>めん のかたさは、どう しますか？</a:t>
            </a:r>
            <a:endParaRPr kumimoji="1" lang="en-US" altLang="ja-JP" sz="1600" b="1" dirty="0">
              <a:latin typeface="+mn-ea"/>
            </a:endParaRPr>
          </a:p>
          <a:p>
            <a:pPr>
              <a:defRPr/>
            </a:pPr>
            <a:r>
              <a:rPr kumimoji="1" lang="en-US" altLang="ja-JP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A:  </a:t>
            </a:r>
            <a:r>
              <a:rPr kumimoji="1" lang="ja-JP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＿＿＿　おねがいします</a:t>
            </a:r>
            <a:r>
              <a:rPr kumimoji="1"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。</a:t>
            </a:r>
            <a:endParaRPr kumimoji="1" lang="en-US" altLang="ja-JP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defRPr/>
            </a:pPr>
            <a:endParaRPr kumimoji="1" lang="en-US" altLang="ja-JP" sz="800" b="1" dirty="0">
              <a:latin typeface="+mn-ea"/>
            </a:endParaRPr>
          </a:p>
          <a:p>
            <a:pPr>
              <a:defRPr/>
            </a:pPr>
            <a:endParaRPr kumimoji="1" lang="en-US" altLang="ja-JP" sz="800" b="1" dirty="0">
              <a:latin typeface="+mn-ea"/>
            </a:endParaRPr>
          </a:p>
          <a:p>
            <a:pPr>
              <a:defRPr/>
            </a:pPr>
            <a:r>
              <a:rPr kumimoji="1" lang="en-US" altLang="ja-JP" sz="1600" b="1" dirty="0">
                <a:latin typeface="+mn-ea"/>
              </a:rPr>
              <a:t>Q: </a:t>
            </a:r>
            <a:r>
              <a:rPr kumimoji="1" lang="ja-JP" altLang="en-US" sz="1600" b="1" dirty="0">
                <a:latin typeface="+mn-ea"/>
              </a:rPr>
              <a:t>あじ　は どう しますか？</a:t>
            </a:r>
            <a:endParaRPr kumimoji="1" lang="en-US" altLang="ja-JP" sz="1600" b="1" dirty="0">
              <a:latin typeface="+mn-ea"/>
            </a:endParaRPr>
          </a:p>
          <a:p>
            <a:pPr>
              <a:defRPr/>
            </a:pPr>
            <a:r>
              <a:rPr kumimoji="1" lang="en-US" altLang="ja-JP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A:  </a:t>
            </a:r>
            <a:r>
              <a:rPr kumimoji="1" lang="ja-JP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＿＿＿　おねがいします。</a:t>
            </a:r>
            <a:endParaRPr kumimoji="1" lang="en-US" altLang="ja-JP" sz="16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defRPr/>
            </a:pPr>
            <a:endParaRPr kumimoji="1" lang="en-US" altLang="ja-JP" sz="800" b="1" dirty="0">
              <a:latin typeface="+mn-ea"/>
            </a:endParaRPr>
          </a:p>
          <a:p>
            <a:pPr>
              <a:defRPr/>
            </a:pPr>
            <a:endParaRPr kumimoji="1" lang="en-US" altLang="ja-JP" sz="800" b="1" dirty="0">
              <a:latin typeface="+mn-ea"/>
            </a:endParaRPr>
          </a:p>
          <a:p>
            <a:pPr>
              <a:defRPr/>
            </a:pPr>
            <a:r>
              <a:rPr kumimoji="1" lang="en-US" altLang="ja-JP" sz="1600" b="1" dirty="0">
                <a:latin typeface="+mn-ea"/>
              </a:rPr>
              <a:t>Q: </a:t>
            </a:r>
            <a:r>
              <a:rPr kumimoji="1" lang="ja-JP" altLang="en-US" sz="1600" b="1" dirty="0">
                <a:latin typeface="+mn-ea"/>
              </a:rPr>
              <a:t>トッピング は どう しますか？</a:t>
            </a:r>
            <a:endParaRPr kumimoji="1" lang="en-US" altLang="ja-JP" sz="1600" b="1" dirty="0">
              <a:latin typeface="+mn-ea"/>
            </a:endParaRPr>
          </a:p>
          <a:p>
            <a:pPr>
              <a:defRPr/>
            </a:pPr>
            <a:r>
              <a:rPr kumimoji="1" lang="en-US" altLang="ja-JP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A:  </a:t>
            </a:r>
            <a:r>
              <a:rPr kumimoji="1" lang="ja-JP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＿＿と、＿＿を おねがい します。</a:t>
            </a:r>
            <a:endParaRPr kumimoji="1" lang="en-US" altLang="ja-JP" sz="16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kumimoji="1" lang="en-US" altLang="ja-JP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kumimoji="1" lang="en-US" altLang="ja-JP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kumimoji="1" lang="en-US" altLang="ja-JP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1600" b="1" dirty="0">
                <a:solidFill>
                  <a:srgbClr val="E31837"/>
                </a:solidFill>
                <a:latin typeface="Comic Sans MS" panose="030F0702030302020204" pitchFamily="66" charset="0"/>
              </a:rPr>
              <a:t>Q: </a:t>
            </a:r>
            <a:r>
              <a:rPr lang="ja-JP" altLang="en-US" sz="1600" b="1" dirty="0">
                <a:solidFill>
                  <a:srgbClr val="E31837"/>
                </a:solidFill>
                <a:latin typeface="Comic Sans MS" panose="030F0702030302020204" pitchFamily="66" charset="0"/>
              </a:rPr>
              <a:t>きじ は、どう しますか？</a:t>
            </a:r>
            <a:endParaRPr lang="ko-KR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1600" b="1" dirty="0">
                <a:solidFill>
                  <a:srgbClr val="F27E8F"/>
                </a:solidFill>
                <a:latin typeface="Comic Sans MS" panose="030F0702030302020204" pitchFamily="66" charset="0"/>
              </a:rPr>
              <a:t>A: </a:t>
            </a:r>
            <a:r>
              <a:rPr lang="ja-JP" altLang="en-US" sz="1600" b="1" dirty="0">
                <a:solidFill>
                  <a:srgbClr val="F27E8F"/>
                </a:solidFill>
                <a:latin typeface="Comic Sans MS" panose="030F0702030302020204" pitchFamily="66" charset="0"/>
              </a:rPr>
              <a:t>＿＿＿に します</a:t>
            </a:r>
            <a:r>
              <a:rPr lang="ja-JP" altLang="en-US" b="1" dirty="0">
                <a:solidFill>
                  <a:srgbClr val="F27E8F"/>
                </a:solidFill>
                <a:latin typeface="Comic Sans MS" panose="030F0702030302020204" pitchFamily="66" charset="0"/>
              </a:rPr>
              <a:t>。</a:t>
            </a:r>
            <a:endParaRPr lang="en-US" altLang="ja-JP" b="1" dirty="0">
              <a:solidFill>
                <a:srgbClr val="F27E8F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kumimoji="1" lang="en-US" altLang="ko-KR" sz="800" dirty="0">
              <a:solidFill>
                <a:srgbClr val="7030A0"/>
              </a:solidFill>
              <a:latin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kumimoji="1" lang="en-US" altLang="ko-KR" sz="800" dirty="0">
              <a:solidFill>
                <a:srgbClr val="7030A0"/>
              </a:solidFill>
              <a:latin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1600" b="1" dirty="0">
                <a:solidFill>
                  <a:srgbClr val="E31837"/>
                </a:solidFill>
                <a:latin typeface="Comic Sans MS" panose="030F0702030302020204" pitchFamily="66" charset="0"/>
              </a:rPr>
              <a:t>Q: </a:t>
            </a:r>
            <a:r>
              <a:rPr lang="ja-JP" altLang="en-US" sz="1600" b="1" dirty="0">
                <a:solidFill>
                  <a:srgbClr val="E31837"/>
                </a:solidFill>
                <a:latin typeface="Comic Sans MS" panose="030F0702030302020204" pitchFamily="66" charset="0"/>
              </a:rPr>
              <a:t>サイズ は どう しますか？</a:t>
            </a:r>
            <a:endParaRPr lang="ko-KR" altLang="en-US" sz="1600" dirty="0">
              <a:solidFill>
                <a:srgbClr val="7030A0"/>
              </a:solidFill>
              <a:latin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1600" b="1" dirty="0">
                <a:solidFill>
                  <a:srgbClr val="F27E8F"/>
                </a:solidFill>
                <a:latin typeface="Comic Sans MS" panose="030F0702030302020204" pitchFamily="66" charset="0"/>
              </a:rPr>
              <a:t>A: </a:t>
            </a:r>
            <a:r>
              <a:rPr lang="ja-JP" altLang="en-US" sz="1600" b="1" dirty="0">
                <a:solidFill>
                  <a:srgbClr val="F27E8F"/>
                </a:solidFill>
                <a:latin typeface="Comic Sans MS" panose="030F0702030302020204" pitchFamily="66" charset="0"/>
              </a:rPr>
              <a:t>＿＿＿で おねがいします。</a:t>
            </a:r>
            <a:endParaRPr lang="en-US" altLang="ja-JP" sz="1600" b="1" dirty="0">
              <a:solidFill>
                <a:srgbClr val="F27E8F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kumimoji="1" lang="en-US" altLang="ko-KR" sz="1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kumimoji="1" lang="en-US" altLang="ko-KR" sz="1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kumimoji="1" lang="en-US" altLang="ko-KR" sz="1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ja-JP" sz="1600" b="1" dirty="0">
                <a:solidFill>
                  <a:srgbClr val="57850C"/>
                </a:solidFill>
                <a:latin typeface="+mn-ea"/>
              </a:rPr>
              <a:t>Q: </a:t>
            </a:r>
            <a:r>
              <a:rPr kumimoji="1" lang="ja-JP" altLang="en-US" sz="1600" b="1" dirty="0">
                <a:solidFill>
                  <a:srgbClr val="57850C"/>
                </a:solidFill>
                <a:latin typeface="+mn-ea"/>
              </a:rPr>
              <a:t>おだんご は、いかが ですか？</a:t>
            </a:r>
            <a:endParaRPr lang="ko-KR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ja-JP" sz="1600" b="1" dirty="0">
                <a:solidFill>
                  <a:srgbClr val="92D050"/>
                </a:solidFill>
                <a:latin typeface="+mn-ea"/>
              </a:rPr>
              <a:t>A:  </a:t>
            </a:r>
            <a:r>
              <a:rPr kumimoji="1" lang="ja-JP" altLang="en-US" sz="1600" b="1" dirty="0">
                <a:solidFill>
                  <a:srgbClr val="92D050"/>
                </a:solidFill>
                <a:latin typeface="+mn-ea"/>
              </a:rPr>
              <a:t>＿＿＿だんご を おねがいします</a:t>
            </a:r>
            <a:endParaRPr kumimoji="1" lang="en-US" altLang="ja-JP" sz="1600" b="1" dirty="0">
              <a:solidFill>
                <a:srgbClr val="92D050"/>
              </a:solidFill>
              <a:latin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kumimoji="1" lang="en-US" altLang="ja-JP" sz="1000" b="1" dirty="0">
              <a:solidFill>
                <a:srgbClr val="57850C"/>
              </a:solidFill>
              <a:latin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5006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006491"/>
                </a:solidFill>
                <a:latin typeface="Comic Sans MS" panose="030F0702030302020204" pitchFamily="66" charset="0"/>
              </a:rPr>
              <a:t>Phrases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14200" y="698059"/>
            <a:ext cx="3317968" cy="566308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anose="030F0702030302020204" pitchFamily="66" charset="0"/>
              </a:rPr>
              <a:t>Are you ready to order?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Yes, I’ll have ______.</a:t>
            </a:r>
          </a:p>
          <a:p>
            <a:endParaRPr lang="en-US" sz="800" b="1" dirty="0">
              <a:latin typeface="Comic Sans MS" panose="030F0702030302020204" pitchFamily="66" charset="0"/>
            </a:endParaRPr>
          </a:p>
          <a:p>
            <a:endParaRPr lang="en-US" sz="800" b="1" dirty="0">
              <a:latin typeface="Comic Sans MS" panose="030F0702030302020204" pitchFamily="66" charset="0"/>
            </a:endParaRPr>
          </a:p>
          <a:p>
            <a:r>
              <a:rPr lang="en-US" sz="1600" b="1" dirty="0">
                <a:latin typeface="Comic Sans MS" panose="030F0702030302020204" pitchFamily="66" charset="0"/>
              </a:rPr>
              <a:t>How do you want your noodles?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I’ll have______.</a:t>
            </a:r>
          </a:p>
          <a:p>
            <a:endParaRPr lang="en-US" sz="1000" b="1" dirty="0">
              <a:latin typeface="Comic Sans MS" panose="030F0702030302020204" pitchFamily="66" charset="0"/>
            </a:endParaRPr>
          </a:p>
          <a:p>
            <a:endParaRPr lang="en-US" sz="1000" b="1" dirty="0">
              <a:latin typeface="Comic Sans MS" panose="030F0702030302020204" pitchFamily="66" charset="0"/>
            </a:endParaRPr>
          </a:p>
          <a:p>
            <a:r>
              <a:rPr lang="en-US" sz="1600" b="1" dirty="0">
                <a:latin typeface="Comic Sans MS" panose="030F0702030302020204" pitchFamily="66" charset="0"/>
              </a:rPr>
              <a:t>How would you like your broth?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I’ll have______.</a:t>
            </a:r>
          </a:p>
          <a:p>
            <a:endParaRPr lang="en-US" sz="800" b="1" dirty="0">
              <a:latin typeface="Comic Sans MS" panose="030F0702030302020204" pitchFamily="66" charset="0"/>
            </a:endParaRPr>
          </a:p>
          <a:p>
            <a:endParaRPr lang="en-US" sz="800" b="1" dirty="0">
              <a:latin typeface="Comic Sans MS" panose="030F0702030302020204" pitchFamily="66" charset="0"/>
            </a:endParaRPr>
          </a:p>
          <a:p>
            <a:r>
              <a:rPr lang="en-US" sz="1600" b="1" dirty="0">
                <a:latin typeface="Comic Sans MS" panose="030F0702030302020204" pitchFamily="66" charset="0"/>
              </a:rPr>
              <a:t>What toppings do you want?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I’ll have _____ and ______.</a:t>
            </a:r>
          </a:p>
          <a:p>
            <a:endParaRPr lang="en-US" sz="1000" b="1" dirty="0">
              <a:latin typeface="Comic Sans MS" panose="030F0702030302020204" pitchFamily="66" charset="0"/>
            </a:endParaRPr>
          </a:p>
          <a:p>
            <a:endParaRPr lang="en-US" sz="1000" b="1" dirty="0">
              <a:latin typeface="Comic Sans MS" panose="030F0702030302020204" pitchFamily="66" charset="0"/>
            </a:endParaRPr>
          </a:p>
          <a:p>
            <a:endParaRPr lang="en-US" sz="1000" b="1" dirty="0">
              <a:latin typeface="Comic Sans MS" panose="030F0702030302020204" pitchFamily="66" charset="0"/>
            </a:endParaRPr>
          </a:p>
          <a:p>
            <a:r>
              <a:rPr lang="en-US" altLang="ja-JP" sz="1600" b="1" dirty="0">
                <a:solidFill>
                  <a:srgbClr val="E31837"/>
                </a:solidFill>
                <a:latin typeface="Comic Sans MS" panose="030F0702030302020204" pitchFamily="66" charset="0"/>
              </a:rPr>
              <a:t>Which crust do you want?</a:t>
            </a:r>
          </a:p>
          <a:p>
            <a:r>
              <a:rPr lang="en-US" altLang="ja-JP" sz="1600" b="1" dirty="0">
                <a:solidFill>
                  <a:srgbClr val="F27E8F"/>
                </a:solidFill>
                <a:latin typeface="Comic Sans MS" panose="030F0702030302020204" pitchFamily="66" charset="0"/>
              </a:rPr>
              <a:t>I’ll have ______.</a:t>
            </a:r>
          </a:p>
          <a:p>
            <a:endParaRPr lang="en-US" altLang="ja-JP" sz="1000" b="1" dirty="0">
              <a:solidFill>
                <a:srgbClr val="E31837"/>
              </a:solidFill>
              <a:latin typeface="Comic Sans MS" panose="030F0702030302020204" pitchFamily="66" charset="0"/>
            </a:endParaRPr>
          </a:p>
          <a:p>
            <a:endParaRPr lang="en-US" altLang="ja-JP" sz="1000" b="1" dirty="0">
              <a:solidFill>
                <a:srgbClr val="E31837"/>
              </a:solidFill>
              <a:latin typeface="Comic Sans MS" panose="030F0702030302020204" pitchFamily="66" charset="0"/>
            </a:endParaRPr>
          </a:p>
          <a:p>
            <a:r>
              <a:rPr lang="en-US" altLang="ja-JP" sz="1600" b="1" dirty="0">
                <a:solidFill>
                  <a:srgbClr val="E31837"/>
                </a:solidFill>
                <a:latin typeface="Comic Sans MS" panose="030F0702030302020204" pitchFamily="66" charset="0"/>
              </a:rPr>
              <a:t>What size would you like?</a:t>
            </a:r>
          </a:p>
          <a:p>
            <a:r>
              <a:rPr lang="en-US" altLang="ja-JP" sz="1600" b="1" dirty="0">
                <a:solidFill>
                  <a:srgbClr val="F27E8F"/>
                </a:solidFill>
                <a:latin typeface="Comic Sans MS" panose="030F0702030302020204" pitchFamily="66" charset="0"/>
              </a:rPr>
              <a:t>I’ll have ______.</a:t>
            </a:r>
          </a:p>
          <a:p>
            <a:endParaRPr kumimoji="1" lang="en-US" altLang="ja-JP" sz="800" b="1" dirty="0">
              <a:latin typeface="+mn-ea"/>
            </a:endParaRPr>
          </a:p>
          <a:p>
            <a:endParaRPr kumimoji="1" lang="en-US" altLang="ja-JP" sz="800" b="1" dirty="0">
              <a:latin typeface="+mn-ea"/>
            </a:endParaRPr>
          </a:p>
          <a:p>
            <a:endParaRPr kumimoji="1" lang="en-US" altLang="ja-JP" sz="800" b="1" dirty="0">
              <a:latin typeface="+mn-ea"/>
            </a:endParaRPr>
          </a:p>
          <a:p>
            <a:r>
              <a:rPr kumimoji="1" lang="en-US" altLang="ja-JP" sz="1600" b="1" dirty="0">
                <a:solidFill>
                  <a:srgbClr val="57850C"/>
                </a:solidFill>
                <a:latin typeface="Comic Sans MS" panose="030F0702030302020204" pitchFamily="66" charset="0"/>
              </a:rPr>
              <a:t>Which </a:t>
            </a:r>
            <a:r>
              <a:rPr kumimoji="1" lang="en-US" altLang="ja-JP" sz="1600" b="1" dirty="0" err="1">
                <a:solidFill>
                  <a:srgbClr val="57850C"/>
                </a:solidFill>
                <a:latin typeface="Comic Sans MS" panose="030F0702030302020204" pitchFamily="66" charset="0"/>
              </a:rPr>
              <a:t>dango</a:t>
            </a:r>
            <a:r>
              <a:rPr kumimoji="1" lang="en-US" altLang="ja-JP" sz="1600" b="1" dirty="0">
                <a:solidFill>
                  <a:srgbClr val="57850C"/>
                </a:solidFill>
                <a:latin typeface="Comic Sans MS" panose="030F0702030302020204" pitchFamily="66" charset="0"/>
              </a:rPr>
              <a:t> do you want?</a:t>
            </a:r>
          </a:p>
          <a:p>
            <a:pPr>
              <a:lnSpc>
                <a:spcPts val="2400"/>
              </a:lnSpc>
            </a:pPr>
            <a:r>
              <a:rPr kumimoji="1" lang="en-US" altLang="ja-JP" sz="1600" b="1" dirty="0">
                <a:solidFill>
                  <a:srgbClr val="92D050"/>
                </a:solidFill>
                <a:latin typeface="Comic Sans MS" panose="030F0702030302020204" pitchFamily="66" charset="0"/>
              </a:rPr>
              <a:t>I’ll have _______ </a:t>
            </a:r>
            <a:r>
              <a:rPr kumimoji="1" lang="en-US" altLang="ja-JP" sz="1600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dango</a:t>
            </a:r>
            <a:r>
              <a:rPr kumimoji="1" lang="en-US" altLang="ja-JP" sz="1600" b="1" dirty="0">
                <a:solidFill>
                  <a:srgbClr val="92D050"/>
                </a:solidFill>
                <a:latin typeface="Comic Sans MS" panose="030F0702030302020204" pitchFamily="66" charset="0"/>
              </a:rPr>
              <a:t>(s).</a:t>
            </a:r>
          </a:p>
          <a:p>
            <a:endParaRPr kumimoji="1" lang="en-US" altLang="ja-JP" sz="800" b="1" dirty="0">
              <a:solidFill>
                <a:srgbClr val="57850C"/>
              </a:solidFill>
              <a:latin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38996" y="326051"/>
            <a:ext cx="2474372" cy="590501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ja-JP" altLang="en-US" sz="2000" b="1" u="sng" dirty="0">
                <a:solidFill>
                  <a:srgbClr val="00405C"/>
                </a:solidFill>
                <a:latin typeface="+mn-ea"/>
              </a:rPr>
              <a:t>反対語</a:t>
            </a:r>
            <a:r>
              <a:rPr kumimoji="1" lang="ja-JP" altLang="en-US" sz="2000" b="1" dirty="0">
                <a:solidFill>
                  <a:srgbClr val="00405C"/>
                </a:solidFill>
                <a:latin typeface="+mn-ea"/>
              </a:rPr>
              <a:t>    </a:t>
            </a:r>
            <a:r>
              <a:rPr kumimoji="1" lang="en-US" altLang="ja-JP" sz="2000" b="1" u="sng" dirty="0">
                <a:solidFill>
                  <a:srgbClr val="00405C"/>
                </a:solidFill>
                <a:latin typeface="Comic Sans MS" panose="030F0702030302020204" pitchFamily="66" charset="0"/>
              </a:rPr>
              <a:t>Antonyms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kumimoji="1" lang="en-US" altLang="ja-JP" sz="1000" b="1" dirty="0">
              <a:solidFill>
                <a:srgbClr val="00405C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lnSpc>
                <a:spcPts val="2300"/>
              </a:lnSpc>
              <a:spcBef>
                <a:spcPct val="0"/>
              </a:spcBef>
              <a:buNone/>
            </a:pPr>
            <a:r>
              <a:rPr kumimoji="1" lang="ja-JP" altLang="en-US" sz="1600" b="1" dirty="0">
                <a:solidFill>
                  <a:schemeClr val="accent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あまい </a:t>
            </a:r>
            <a:r>
              <a:rPr kumimoji="1" lang="en-US" altLang="ja-JP" sz="1600" b="1" dirty="0">
                <a:solidFill>
                  <a:schemeClr val="accent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              </a:t>
            </a:r>
            <a:r>
              <a:rPr kumimoji="1" lang="en-US" altLang="ja-JP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Sweet</a:t>
            </a:r>
            <a:endParaRPr kumimoji="1" lang="en-US" altLang="ja-JP" sz="400" b="1" dirty="0">
              <a:solidFill>
                <a:srgbClr val="00405C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ts val="2300"/>
              </a:lnSpc>
              <a:spcBef>
                <a:spcPct val="0"/>
              </a:spcBef>
              <a:buNone/>
            </a:pPr>
            <a:r>
              <a:rPr kumimoji="1" lang="ja-JP" altLang="en-US" sz="1600" b="1" dirty="0">
                <a:solidFill>
                  <a:srgbClr val="00405C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からい          </a:t>
            </a:r>
            <a:r>
              <a:rPr kumimoji="1" lang="ja-JP" altLang="en-US" sz="1600" b="1" dirty="0">
                <a:solidFill>
                  <a:srgbClr val="00405C"/>
                </a:solidFill>
                <a:latin typeface="+mj-ea"/>
                <a:ea typeface="+mj-ea"/>
              </a:rPr>
              <a:t>        </a:t>
            </a:r>
            <a:r>
              <a:rPr kumimoji="1" lang="en-US" altLang="ja-JP" sz="1600" b="1" dirty="0">
                <a:solidFill>
                  <a:srgbClr val="00405C"/>
                </a:solidFill>
                <a:latin typeface="Comic Sans MS" panose="030F0702030302020204" pitchFamily="66" charset="0"/>
              </a:rPr>
              <a:t>Spicy</a:t>
            </a:r>
            <a:endParaRPr kumimoji="1" lang="en-US" altLang="ja-JP" sz="400" b="1" dirty="0">
              <a:solidFill>
                <a:srgbClr val="00405C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ts val="2300"/>
              </a:lnSpc>
              <a:spcBef>
                <a:spcPct val="0"/>
              </a:spcBef>
              <a:buNone/>
            </a:pPr>
            <a:r>
              <a:rPr kumimoji="1" lang="ja-JP" altLang="en-US" sz="1600" b="1" dirty="0">
                <a:solidFill>
                  <a:schemeClr val="accent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しょっぱい            </a:t>
            </a:r>
            <a:r>
              <a:rPr kumimoji="1" lang="en-US" altLang="ja-JP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Salty</a:t>
            </a:r>
            <a:endParaRPr kumimoji="1" lang="en-US" altLang="ja-JP" sz="400" b="1" dirty="0">
              <a:solidFill>
                <a:srgbClr val="00405C"/>
              </a:solidFill>
              <a:latin typeface="+mn-ea"/>
            </a:endParaRPr>
          </a:p>
          <a:p>
            <a:pPr algn="ctr">
              <a:lnSpc>
                <a:spcPts val="2300"/>
              </a:lnSpc>
              <a:spcBef>
                <a:spcPct val="0"/>
              </a:spcBef>
              <a:buNone/>
            </a:pPr>
            <a:r>
              <a:rPr kumimoji="1" lang="ja-JP" altLang="en-US" sz="1600" b="1" dirty="0">
                <a:solidFill>
                  <a:srgbClr val="00405C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おいしい         </a:t>
            </a:r>
            <a:r>
              <a:rPr kumimoji="1" lang="en-US" altLang="ja-JP" sz="1600" b="1" dirty="0">
                <a:solidFill>
                  <a:srgbClr val="00405C"/>
                </a:solidFill>
                <a:latin typeface="Comic Sans MS" panose="030F0702030302020204" pitchFamily="66" charset="0"/>
              </a:rPr>
              <a:t>Delicious</a:t>
            </a:r>
          </a:p>
          <a:p>
            <a:pPr algn="ctr">
              <a:lnSpc>
                <a:spcPts val="2300"/>
              </a:lnSpc>
              <a:spcBef>
                <a:spcPct val="0"/>
              </a:spcBef>
              <a:buNone/>
            </a:pPr>
            <a:r>
              <a:rPr kumimoji="1" lang="ja-JP" altLang="en-US" sz="1600" b="1" dirty="0">
                <a:solidFill>
                  <a:schemeClr val="accent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おいしくない         </a:t>
            </a:r>
            <a:r>
              <a:rPr kumimoji="1" lang="en-US" altLang="ja-JP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Gross</a:t>
            </a:r>
            <a:endParaRPr lang="en-US" altLang="ja-JP" sz="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ts val="2300"/>
              </a:lnSpc>
              <a:spcBef>
                <a:spcPct val="0"/>
              </a:spcBef>
              <a:buNone/>
            </a:pPr>
            <a:r>
              <a:rPr lang="ja-JP" altLang="en-US" sz="1600" b="1" dirty="0">
                <a:solidFill>
                  <a:srgbClr val="00405C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おおきい              </a:t>
            </a:r>
            <a:r>
              <a:rPr lang="en-US" altLang="ja-JP" sz="1600" b="1" dirty="0">
                <a:solidFill>
                  <a:srgbClr val="00405C"/>
                </a:solidFill>
                <a:latin typeface="Comic Sans MS" panose="030F0702030302020204" pitchFamily="66" charset="0"/>
              </a:rPr>
              <a:t>Large</a:t>
            </a:r>
            <a:endParaRPr lang="en-US" altLang="ja-JP" sz="400" b="1" dirty="0">
              <a:solidFill>
                <a:srgbClr val="00405C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ts val="2300"/>
              </a:lnSpc>
              <a:spcBef>
                <a:spcPct val="0"/>
              </a:spcBef>
              <a:buNone/>
            </a:pPr>
            <a:r>
              <a:rPr lang="ja-JP" altLang="en-US" sz="1600" b="1" dirty="0">
                <a:solidFill>
                  <a:schemeClr val="accent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ちいさい              </a:t>
            </a:r>
            <a:r>
              <a:rPr lang="en-US" altLang="ja-JP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Small</a:t>
            </a:r>
            <a:endParaRPr lang="en-US" altLang="ja-JP" sz="400" b="1" dirty="0">
              <a:solidFill>
                <a:srgbClr val="00405C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ts val="2300"/>
              </a:lnSpc>
              <a:spcBef>
                <a:spcPct val="0"/>
              </a:spcBef>
              <a:buNone/>
            </a:pPr>
            <a:r>
              <a:rPr lang="ja-JP" altLang="en-US" sz="1600" b="1" dirty="0">
                <a:solidFill>
                  <a:srgbClr val="00405C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おおい</a:t>
            </a:r>
            <a:r>
              <a:rPr lang="ja-JP" altLang="en-US" sz="1600" b="1" dirty="0">
                <a:solidFill>
                  <a:srgbClr val="00405C"/>
                </a:solidFill>
                <a:latin typeface="Comic Sans MS" panose="030F0702030302020204" pitchFamily="66" charset="0"/>
              </a:rPr>
              <a:t>             </a:t>
            </a:r>
            <a:r>
              <a:rPr lang="en-US" altLang="ja-JP" sz="1600" b="1" dirty="0">
                <a:solidFill>
                  <a:srgbClr val="00405C"/>
                </a:solidFill>
                <a:latin typeface="Comic Sans MS" panose="030F0702030302020204" pitchFamily="66" charset="0"/>
              </a:rPr>
              <a:t>Lots</a:t>
            </a:r>
            <a:endParaRPr lang="en-US" altLang="ja-JP" sz="400" b="1" dirty="0">
              <a:solidFill>
                <a:srgbClr val="00405C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ts val="2300"/>
              </a:lnSpc>
              <a:spcBef>
                <a:spcPct val="0"/>
              </a:spcBef>
              <a:buNone/>
            </a:pPr>
            <a:r>
              <a:rPr lang="ja-JP" altLang="en-US" sz="1600" b="1" dirty="0">
                <a:solidFill>
                  <a:schemeClr val="accent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すくない              </a:t>
            </a:r>
            <a:r>
              <a:rPr lang="ja-JP" altLang="en-US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 </a:t>
            </a:r>
            <a:r>
              <a:rPr lang="en-US" altLang="ja-JP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Few</a:t>
            </a:r>
            <a:endParaRPr lang="en-US" altLang="ja-JP" sz="400" b="1" dirty="0">
              <a:solidFill>
                <a:srgbClr val="00405C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ts val="2300"/>
              </a:lnSpc>
              <a:spcBef>
                <a:spcPct val="0"/>
              </a:spcBef>
              <a:buNone/>
            </a:pPr>
            <a:r>
              <a:rPr lang="ja-JP" altLang="en-US" sz="1600" b="1" dirty="0">
                <a:solidFill>
                  <a:srgbClr val="00405C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やわらかい        </a:t>
            </a:r>
            <a:r>
              <a:rPr lang="en-US" altLang="ja-JP" sz="1600" b="1" dirty="0">
                <a:solidFill>
                  <a:srgbClr val="00405C"/>
                </a:solidFill>
                <a:latin typeface="Comic Sans MS" panose="030F0702030302020204" pitchFamily="66" charset="0"/>
              </a:rPr>
              <a:t>Tender</a:t>
            </a:r>
            <a:endParaRPr lang="en-US" altLang="ja-JP" sz="400" b="1" dirty="0">
              <a:solidFill>
                <a:srgbClr val="00405C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ts val="2300"/>
              </a:lnSpc>
              <a:spcBef>
                <a:spcPct val="0"/>
              </a:spcBef>
              <a:buNone/>
            </a:pPr>
            <a:r>
              <a:rPr lang="ja-JP" altLang="en-US" sz="1600" b="1" dirty="0">
                <a:solidFill>
                  <a:schemeClr val="accent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かたい                </a:t>
            </a:r>
            <a:r>
              <a:rPr lang="en-US" altLang="ja-JP" sz="1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Tough</a:t>
            </a:r>
            <a:endParaRPr lang="en-US" altLang="ja-JP" sz="400" b="1" dirty="0">
              <a:solidFill>
                <a:srgbClr val="00405C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ts val="2300"/>
              </a:lnSpc>
              <a:spcBef>
                <a:spcPct val="0"/>
              </a:spcBef>
              <a:buNone/>
            </a:pPr>
            <a:r>
              <a:rPr lang="ja-JP" altLang="en-US" b="1" dirty="0">
                <a:solidFill>
                  <a:srgbClr val="00405C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あつい                </a:t>
            </a:r>
            <a:r>
              <a:rPr lang="en-US" altLang="ja-JP" sz="1600" b="1" dirty="0">
                <a:solidFill>
                  <a:srgbClr val="00405C"/>
                </a:solidFill>
                <a:latin typeface="Comic Sans MS" panose="030F0702030302020204" pitchFamily="66" charset="0"/>
              </a:rPr>
              <a:t>Hot</a:t>
            </a:r>
            <a:endParaRPr lang="en-US" altLang="ja-JP" sz="8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  <a:buNone/>
            </a:pPr>
            <a:r>
              <a:rPr kumimoji="1" lang="ja-JP" altLang="en-US" b="1" dirty="0">
                <a:solidFill>
                  <a:schemeClr val="accent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たべやすい（にくい）</a:t>
            </a:r>
            <a:endParaRPr kumimoji="1" lang="en-US" altLang="ja-JP" b="1" dirty="0">
              <a:solidFill>
                <a:schemeClr val="accent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lnSpc>
                <a:spcPts val="1700"/>
              </a:lnSpc>
              <a:spcBef>
                <a:spcPct val="0"/>
              </a:spcBef>
              <a:buNone/>
            </a:pPr>
            <a:r>
              <a:rPr kumimoji="1" lang="en-US" altLang="ja-JP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Hard (Easy) to Eat</a:t>
            </a:r>
          </a:p>
          <a:p>
            <a:pPr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ja-JP" altLang="en-US" b="1" dirty="0">
                <a:solidFill>
                  <a:srgbClr val="00405C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いいにおい</a:t>
            </a:r>
            <a:endParaRPr lang="en-US" altLang="ja-JP" b="1" dirty="0">
              <a:solidFill>
                <a:srgbClr val="00405C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lnSpc>
                <a:spcPts val="1700"/>
              </a:lnSpc>
              <a:spcBef>
                <a:spcPct val="0"/>
              </a:spcBef>
              <a:buNone/>
            </a:pPr>
            <a:r>
              <a:rPr lang="en-US" altLang="ja-JP" b="1" dirty="0">
                <a:solidFill>
                  <a:srgbClr val="00405C"/>
                </a:solidFill>
                <a:latin typeface="Comic Sans MS" panose="030F0702030302020204" pitchFamily="66" charset="0"/>
              </a:rPr>
              <a:t>Smells Good</a:t>
            </a:r>
          </a:p>
          <a:p>
            <a:pPr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ja-JP" altLang="en-US" b="1" dirty="0">
                <a:solidFill>
                  <a:schemeClr val="accent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へんなにおい</a:t>
            </a:r>
            <a:endParaRPr lang="en-US" altLang="ja-JP" b="1" dirty="0">
              <a:solidFill>
                <a:schemeClr val="accent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lnSpc>
                <a:spcPts val="1700"/>
              </a:lnSpc>
              <a:spcBef>
                <a:spcPct val="0"/>
              </a:spcBef>
              <a:buNone/>
            </a:pPr>
            <a:r>
              <a:rPr lang="en-US" altLang="ja-JP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Smells Strange</a:t>
            </a: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9C7E369C-A072-4190-9337-8640E253B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45263"/>
            <a:ext cx="9144000" cy="198437"/>
          </a:xfrm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1505"/>
              </a:lnSpc>
              <a:defRPr/>
            </a:pPr>
            <a:r>
              <a:rPr sz="1400" dirty="0">
                <a:solidFill>
                  <a:srgbClr val="FF0000"/>
                </a:solidFill>
              </a:rPr>
              <a:t>©Japan-America Society of State of</a:t>
            </a:r>
            <a:r>
              <a:rPr sz="1400" spc="-95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Washington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26608D-02EA-43CE-A458-69256C77E873}"/>
              </a:ext>
            </a:extLst>
          </p:cNvPr>
          <p:cNvSpPr txBox="1"/>
          <p:nvPr/>
        </p:nvSpPr>
        <p:spPr>
          <a:xfrm>
            <a:off x="-106016" y="1298714"/>
            <a:ext cx="133847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kumimoji="1" lang="ja-JP" altLang="en-US" b="1" u="sng" dirty="0">
                <a:latin typeface="+mn-ea"/>
              </a:rPr>
              <a:t>ラーメン</a:t>
            </a:r>
            <a:endParaRPr kumimoji="1" lang="en-US" altLang="ja-JP" b="1" u="sng" dirty="0">
              <a:latin typeface="+mn-ea"/>
            </a:endParaRPr>
          </a:p>
          <a:p>
            <a:pPr algn="r">
              <a:defRPr/>
            </a:pPr>
            <a:r>
              <a:rPr kumimoji="1" lang="en-US" altLang="ja-JP" b="1" u="sng" dirty="0" err="1">
                <a:latin typeface="Comic Sans MS" panose="030F0702030302020204" pitchFamily="66" charset="0"/>
              </a:rPr>
              <a:t>R</a:t>
            </a:r>
            <a:r>
              <a:rPr lang="en-US" b="1" u="sng" dirty="0" err="1">
                <a:latin typeface="Comic Sans MS" panose="030F0702030302020204" pitchFamily="66" charset="0"/>
              </a:rPr>
              <a:t>āmen</a:t>
            </a:r>
            <a:endParaRPr kumimoji="1" lang="en-US" altLang="ja-JP" b="1" u="sng" dirty="0">
              <a:latin typeface="+mn-ea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A81904-9FC9-4610-BAC4-8FEA6F08CD1A}"/>
              </a:ext>
            </a:extLst>
          </p:cNvPr>
          <p:cNvCxnSpPr/>
          <p:nvPr/>
        </p:nvCxnSpPr>
        <p:spPr>
          <a:xfrm>
            <a:off x="1298713" y="834887"/>
            <a:ext cx="0" cy="25974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529496-70FA-4420-B9BA-20CC5AA63D14}"/>
              </a:ext>
            </a:extLst>
          </p:cNvPr>
          <p:cNvSpPr txBox="1"/>
          <p:nvPr/>
        </p:nvSpPr>
        <p:spPr>
          <a:xfrm>
            <a:off x="212034" y="3969027"/>
            <a:ext cx="9210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b="1" u="sng" dirty="0">
                <a:solidFill>
                  <a:srgbClr val="E31837"/>
                </a:solidFill>
                <a:latin typeface="Comic Sans MS" panose="030F0702030302020204" pitchFamily="66" charset="0"/>
              </a:rPr>
              <a:t>ピザ</a:t>
            </a:r>
            <a:endParaRPr kumimoji="1" lang="en-US" altLang="ja-JP" b="1" u="sng" dirty="0">
              <a:latin typeface="+mn-ea"/>
            </a:endParaRPr>
          </a:p>
          <a:p>
            <a:pPr algn="r"/>
            <a:r>
              <a:rPr lang="en-US" altLang="ja-JP" b="1" u="sng" dirty="0">
                <a:solidFill>
                  <a:srgbClr val="E31837"/>
                </a:solidFill>
                <a:latin typeface="Comic Sans MS" panose="030F0702030302020204" pitchFamily="66" charset="0"/>
              </a:rPr>
              <a:t>Pizza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C7AF92-C249-4F8F-A35E-2A6FEDBA4583}"/>
              </a:ext>
            </a:extLst>
          </p:cNvPr>
          <p:cNvCxnSpPr>
            <a:cxnSpLocks/>
          </p:cNvCxnSpPr>
          <p:nvPr/>
        </p:nvCxnSpPr>
        <p:spPr>
          <a:xfrm>
            <a:off x="1265583" y="3843130"/>
            <a:ext cx="0" cy="1106557"/>
          </a:xfrm>
          <a:prstGeom prst="line">
            <a:avLst/>
          </a:prstGeom>
          <a:ln w="38100">
            <a:solidFill>
              <a:srgbClr val="E31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BCF9C51-DA88-4E7A-BE14-A967F71329EC}"/>
              </a:ext>
            </a:extLst>
          </p:cNvPr>
          <p:cNvSpPr txBox="1"/>
          <p:nvPr/>
        </p:nvSpPr>
        <p:spPr>
          <a:xfrm>
            <a:off x="0" y="5300871"/>
            <a:ext cx="120594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Bef>
                <a:spcPct val="0"/>
              </a:spcBef>
            </a:pPr>
            <a:r>
              <a:rPr kumimoji="1" lang="ja-JP" altLang="en-US" b="1" u="sng" dirty="0" err="1">
                <a:solidFill>
                  <a:srgbClr val="57850C"/>
                </a:solidFill>
                <a:latin typeface="+mn-ea"/>
              </a:rPr>
              <a:t>おちゃや</a:t>
            </a:r>
            <a:endParaRPr kumimoji="1" lang="en-US" altLang="ja-JP" b="1" u="sng" dirty="0">
              <a:latin typeface="+mn-ea"/>
            </a:endParaRPr>
          </a:p>
          <a:p>
            <a:pPr algn="r"/>
            <a:r>
              <a:rPr kumimoji="1" lang="en-US" altLang="ja-JP" b="1" u="sng" dirty="0">
                <a:solidFill>
                  <a:srgbClr val="57850C"/>
                </a:solidFill>
                <a:latin typeface="Comic Sans MS" panose="030F0702030302020204" pitchFamily="66" charset="0"/>
              </a:rPr>
              <a:t>Tea House</a:t>
            </a:r>
          </a:p>
          <a:p>
            <a:pPr algn="r"/>
            <a:endParaRPr lang="en-US" altLang="ja-JP" b="1" u="sng" dirty="0">
              <a:solidFill>
                <a:srgbClr val="E31837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E79E5A-03E0-47CE-9EBC-50DFE868689E}"/>
              </a:ext>
            </a:extLst>
          </p:cNvPr>
          <p:cNvCxnSpPr>
            <a:cxnSpLocks/>
          </p:cNvCxnSpPr>
          <p:nvPr/>
        </p:nvCxnSpPr>
        <p:spPr>
          <a:xfrm>
            <a:off x="1298713" y="5685183"/>
            <a:ext cx="0" cy="463826"/>
          </a:xfrm>
          <a:prstGeom prst="line">
            <a:avLst/>
          </a:prstGeom>
          <a:ln w="38100">
            <a:solidFill>
              <a:srgbClr val="5785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43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6691" y="836958"/>
            <a:ext cx="397311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522119" y="252228"/>
            <a:ext cx="4710112" cy="1176933"/>
            <a:chOff x="3998119" y="470595"/>
            <a:chExt cx="4710112" cy="1176933"/>
          </a:xfrm>
        </p:grpSpPr>
        <p:sp>
          <p:nvSpPr>
            <p:cNvPr id="3" name="Flowchart: Process 2"/>
            <p:cNvSpPr/>
            <p:nvPr/>
          </p:nvSpPr>
          <p:spPr>
            <a:xfrm>
              <a:off x="3998119" y="470595"/>
              <a:ext cx="4641056" cy="1145381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5991225" y="702833"/>
              <a:ext cx="778669" cy="735806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3077" name="TextBox 4"/>
            <p:cNvSpPr txBox="1">
              <a:spLocks noChangeArrowheads="1"/>
            </p:cNvSpPr>
            <p:nvPr/>
          </p:nvSpPr>
          <p:spPr bwMode="auto">
            <a:xfrm>
              <a:off x="4254103" y="724198"/>
              <a:ext cx="161686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5400" dirty="0"/>
                <a:t>日本</a:t>
              </a:r>
              <a:endParaRPr lang="en-US" altLang="en-US" sz="5400" dirty="0"/>
            </a:p>
          </p:txBody>
        </p:sp>
        <p:sp>
          <p:nvSpPr>
            <p:cNvPr id="3078" name="TextBox 5"/>
            <p:cNvSpPr txBox="1">
              <a:spLocks noChangeArrowheads="1"/>
            </p:cNvSpPr>
            <p:nvPr/>
          </p:nvSpPr>
          <p:spPr bwMode="auto">
            <a:xfrm>
              <a:off x="7193756" y="676573"/>
              <a:ext cx="151447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5400" dirty="0"/>
                <a:t>食</a:t>
              </a:r>
              <a:endParaRPr lang="en-US" altLang="en-US" sz="5400" dirty="0"/>
            </a:p>
          </p:txBody>
        </p:sp>
        <p:sp>
          <p:nvSpPr>
            <p:cNvPr id="3079" name="TextBox 6"/>
            <p:cNvSpPr txBox="1">
              <a:spLocks noChangeArrowheads="1"/>
            </p:cNvSpPr>
            <p:nvPr/>
          </p:nvSpPr>
          <p:spPr bwMode="auto">
            <a:xfrm>
              <a:off x="7401163" y="510459"/>
              <a:ext cx="549830" cy="30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350"/>
                <a:t>しょく</a:t>
              </a:r>
              <a:endParaRPr lang="en-US" altLang="en-US" sz="1350"/>
            </a:p>
          </p:txBody>
        </p:sp>
        <p:sp>
          <p:nvSpPr>
            <p:cNvPr id="3080" name="TextBox 7"/>
            <p:cNvSpPr txBox="1">
              <a:spLocks noChangeArrowheads="1"/>
            </p:cNvSpPr>
            <p:nvPr/>
          </p:nvSpPr>
          <p:spPr bwMode="auto">
            <a:xfrm>
              <a:off x="4482059" y="535382"/>
              <a:ext cx="1173410" cy="30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350" dirty="0"/>
                <a:t> </a:t>
              </a:r>
              <a:r>
                <a:rPr lang="ja-JP" altLang="en-US" sz="1350" dirty="0"/>
                <a:t>に　　　  ほん</a:t>
              </a:r>
              <a:endParaRPr lang="en-US" altLang="en-US" sz="135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311" y="2633763"/>
            <a:ext cx="1970656" cy="170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" b="74329"/>
          <a:stretch>
            <a:fillRect/>
          </a:stretch>
        </p:blipFill>
        <p:spPr bwMode="auto">
          <a:xfrm>
            <a:off x="4856716" y="1637730"/>
            <a:ext cx="3280033" cy="84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iconbug.com/download/size/256/icon/6587/udon-noodles/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721" y="1141471"/>
            <a:ext cx="2560252" cy="256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3" t="-154" r="2" b="2"/>
          <a:stretch>
            <a:fillRect/>
          </a:stretch>
        </p:blipFill>
        <p:spPr bwMode="auto">
          <a:xfrm rot="264453">
            <a:off x="8115734" y="1670776"/>
            <a:ext cx="1519587" cy="261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148" y="3415227"/>
            <a:ext cx="2032459" cy="203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10" y="2887926"/>
            <a:ext cx="1784423" cy="199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"/>
          <a:stretch/>
        </p:blipFill>
        <p:spPr bwMode="auto">
          <a:xfrm>
            <a:off x="4135272" y="4579137"/>
            <a:ext cx="1745880" cy="172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66813" y="382137"/>
            <a:ext cx="2758524" cy="2743200"/>
            <a:chOff x="659420" y="771157"/>
            <a:chExt cx="2156664" cy="2186356"/>
          </a:xfrm>
        </p:grpSpPr>
        <p:sp>
          <p:nvSpPr>
            <p:cNvPr id="22" name="Flowchart: Connector 21"/>
            <p:cNvSpPr/>
            <p:nvPr/>
          </p:nvSpPr>
          <p:spPr>
            <a:xfrm>
              <a:off x="659420" y="771157"/>
              <a:ext cx="2156664" cy="2186356"/>
            </a:xfrm>
            <a:prstGeom prst="flowChartConnector">
              <a:avLst/>
            </a:prstGeom>
            <a:solidFill>
              <a:srgbClr val="FF0000">
                <a:alpha val="1803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46535" y="981850"/>
              <a:ext cx="18288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702030302020204" pitchFamily="66" charset="0"/>
                </a:rPr>
                <a:t>What is your favorite Japanese food?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9416AA-0C80-48D9-ABEB-A61CB584B050}"/>
              </a:ext>
            </a:extLst>
          </p:cNvPr>
          <p:cNvGrpSpPr/>
          <p:nvPr/>
        </p:nvGrpSpPr>
        <p:grpSpPr>
          <a:xfrm>
            <a:off x="1340030" y="3360531"/>
            <a:ext cx="2039871" cy="2033588"/>
            <a:chOff x="2841284" y="3906441"/>
            <a:chExt cx="2039871" cy="2033588"/>
          </a:xfrm>
        </p:grpSpPr>
        <p:sp>
          <p:nvSpPr>
            <p:cNvPr id="21" name="TextBox 20"/>
            <p:cNvSpPr txBox="1"/>
            <p:nvPr/>
          </p:nvSpPr>
          <p:spPr>
            <a:xfrm>
              <a:off x="3045526" y="4166106"/>
              <a:ext cx="17032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omic Sans MS" panose="030F0702030302020204" pitchFamily="66" charset="0"/>
                </a:rPr>
                <a:t>Do you recognize these foods??</a:t>
              </a: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2841284" y="3906441"/>
              <a:ext cx="2039871" cy="2033588"/>
            </a:xfrm>
            <a:prstGeom prst="flowChartConnector">
              <a:avLst/>
            </a:prstGeom>
            <a:solidFill>
              <a:srgbClr val="FF0000">
                <a:alpha val="3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EA1A8C-A18E-4AF1-AE1A-F42B8BACBD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00" b="99467" l="1452" r="95463">
                        <a14:foregroundMark x1="27586" y1="44267" x2="4174" y2="46933"/>
                        <a14:foregroundMark x1="6352" y1="46933" x2="11434" y2="67200"/>
                        <a14:foregroundMark x1="11434" y1="67200" x2="24864" y2="84000"/>
                        <a14:foregroundMark x1="24864" y1="84000" x2="47731" y2="92533"/>
                        <a14:foregroundMark x1="47731" y1="92533" x2="49909" y2="90933"/>
                        <a14:foregroundMark x1="87296" y1="75733" x2="93466" y2="44533"/>
                        <a14:foregroundMark x1="95100" y1="49600" x2="95463" y2="60267"/>
                        <a14:foregroundMark x1="68966" y1="14133" x2="50635" y2="6933"/>
                        <a14:foregroundMark x1="36298" y1="92000" x2="57350" y2="89600"/>
                        <a14:foregroundMark x1="57350" y1="89600" x2="82940" y2="77067"/>
                        <a14:foregroundMark x1="82940" y1="77067" x2="84211" y2="75467"/>
                        <a14:foregroundMark x1="10163" y1="24267" x2="7985" y2="35200"/>
                        <a14:foregroundMark x1="7985" y1="35200" x2="5626" y2="49333"/>
                        <a14:foregroundMark x1="72777" y1="85600" x2="88929" y2="75467"/>
                        <a14:foregroundMark x1="49002" y1="4533" x2="40835" y2="9867"/>
                        <a14:foregroundMark x1="46098" y1="5867" x2="38475" y2="8000"/>
                        <a14:foregroundMark x1="39927" y1="6133" x2="33394" y2="7200"/>
                        <a14:foregroundMark x1="33394" y1="8267" x2="23049" y2="12267"/>
                        <a14:foregroundMark x1="31760" y1="8800" x2="19419" y2="19467"/>
                        <a14:foregroundMark x1="25953" y1="11733" x2="17241" y2="23200"/>
                        <a14:foregroundMark x1="18149" y1="22400" x2="23593" y2="12800"/>
                        <a14:foregroundMark x1="31397" y1="95200" x2="47187" y2="97600"/>
                        <a14:foregroundMark x1="35753" y1="96000" x2="42468" y2="98133"/>
                        <a14:foregroundMark x1="34664" y1="96800" x2="42650" y2="97333"/>
                        <a14:foregroundMark x1="43557" y1="98667" x2="50454" y2="97600"/>
                        <a14:foregroundMark x1="42831" y1="98133" x2="34664" y2="99733"/>
                        <a14:foregroundMark x1="39383" y1="3200" x2="49002" y2="2400"/>
                        <a14:foregroundMark x1="32123" y1="8267" x2="25408" y2="8533"/>
                        <a14:foregroundMark x1="25408" y1="8533" x2="23230" y2="12000"/>
                        <a14:foregroundMark x1="21960" y1="10667" x2="21960" y2="10667"/>
                        <a14:foregroundMark x1="22686" y1="9867" x2="22686" y2="9867"/>
                        <a14:foregroundMark x1="20508" y1="14400" x2="20508" y2="14400"/>
                        <a14:foregroundMark x1="20690" y1="12267" x2="20690" y2="12267"/>
                        <a14:foregroundMark x1="18330" y1="15467" x2="18330" y2="15467"/>
                        <a14:foregroundMark x1="19056" y1="16000" x2="19056" y2="16000"/>
                        <a14:foregroundMark x1="17786" y1="18933" x2="17786" y2="18933"/>
                        <a14:foregroundMark x1="3267" y1="57867" x2="4174" y2="61067"/>
                        <a14:foregroundMark x1="2722" y1="42400" x2="3993" y2="49333"/>
                        <a14:foregroundMark x1="1996" y1="45867" x2="1996" y2="45867"/>
                        <a14:foregroundMark x1="2722" y1="43467" x2="2722" y2="43467"/>
                        <a14:foregroundMark x1="2359" y1="44267" x2="2359" y2="44267"/>
                        <a14:foregroundMark x1="2359" y1="49333" x2="2359" y2="49333"/>
                        <a14:foregroundMark x1="1452" y1="48000" x2="1452" y2="4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8861" y="4665656"/>
            <a:ext cx="2539474" cy="1728317"/>
          </a:xfrm>
          <a:prstGeom prst="rect">
            <a:avLst/>
          </a:prstGeom>
        </p:spPr>
      </p:pic>
      <p:sp>
        <p:nvSpPr>
          <p:cNvPr id="24" name="object 9">
            <a:extLst>
              <a:ext uri="{FF2B5EF4-FFF2-40B4-BE49-F238E27FC236}">
                <a16:creationId xmlns:a16="http://schemas.microsoft.com/office/drawing/2014/main" id="{C41B3080-6680-4AE3-A4A4-96D48182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45263"/>
            <a:ext cx="9144000" cy="198437"/>
          </a:xfrm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1505"/>
              </a:lnSpc>
              <a:defRPr/>
            </a:pPr>
            <a:r>
              <a:rPr sz="1400" dirty="0">
                <a:solidFill>
                  <a:srgbClr val="FF0000"/>
                </a:solidFill>
              </a:rPr>
              <a:t>©Japan-America Society of State of</a:t>
            </a:r>
            <a:r>
              <a:rPr sz="1400" spc="-95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375165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6249"/>
            <a:ext cx="9144000" cy="870403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>
                <a:ln w="22225">
                  <a:solidFill>
                    <a:srgbClr val="004E52"/>
                  </a:solidFill>
                  <a:prstDash val="solid"/>
                </a:ln>
                <a:solidFill>
                  <a:srgbClr val="5E8CD8"/>
                </a:solidFill>
                <a:latin typeface="Comic Sans MS" panose="030F0702030302020204" pitchFamily="66" charset="0"/>
              </a:rPr>
              <a:t>Eating in Japan</a:t>
            </a:r>
            <a:endParaRPr lang="en-US" sz="4000" b="1" dirty="0">
              <a:ln w="22225">
                <a:solidFill>
                  <a:srgbClr val="004E52"/>
                </a:solidFill>
                <a:prstDash val="solid"/>
              </a:ln>
              <a:solidFill>
                <a:srgbClr val="5E8CD8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8" name="Picture 14" descr="http://www.mitsukoshi.co.jp/pc/store/1210/images/restaurant/pic_anz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7551" y="2133600"/>
            <a:ext cx="16954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mitsukoshi.co.jp/pc/store/1210/images/restaurant/pic_fi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527" y="3413579"/>
            <a:ext cx="16954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mitsukoshi.co.jp/pc/store/1210/images/restaurant/pic_garg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6580" y="820964"/>
            <a:ext cx="16954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mitsukoshi.co.jp/pc/store/1210/images/restaurant/pic_jo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489" y="743856"/>
            <a:ext cx="16954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mitsukoshi.co.jp/pc/store/1210/images/restaurant/pic_sest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3755117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90700" y="5126717"/>
            <a:ext cx="8610600" cy="1290864"/>
            <a:chOff x="533400" y="5623832"/>
            <a:chExt cx="8610600" cy="1290864"/>
          </a:xfrm>
        </p:grpSpPr>
        <p:pic>
          <p:nvPicPr>
            <p:cNvPr id="1032" name="Picture 8" descr="http://www.mitsukoshi.co.jp/pc/store/1210/images/restaurant/pic_shisen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9750" y="5638346"/>
              <a:ext cx="1695450" cy="1276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www.mitsukoshi.co.jp/pc/store/1210/images/restaurant/pic_heki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850" y="5623832"/>
              <a:ext cx="1695450" cy="1276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www.mitsukoshi.co.jp/pc/store/1210/images/restaurant/pic_syakunage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5638346"/>
              <a:ext cx="1695450" cy="1276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 descr="http://www.mitsukoshi.co.jp/pc/store/1210/images/restaurant/pic_sosonjye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5630182"/>
              <a:ext cx="1828800" cy="1276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Picture 22" descr="http://www.mitsukoshi.co.jp/pc/store/1210/images/restaurant/pic_hakone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00" y="5638346"/>
              <a:ext cx="1695450" cy="1276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72" name="Picture 24" descr="http://www.mitsukoshi.co.jp/pc/store/1210/images/restaurant/pic_nagatoku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489" y="2133600"/>
            <a:ext cx="16954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img.groundspeak.com/waymarking/display/3a471b0f-3b77-4d52-97ac-2eacba6e123a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r="7791" b="9332"/>
          <a:stretch/>
        </p:blipFill>
        <p:spPr bwMode="auto">
          <a:xfrm rot="860194">
            <a:off x="7291348" y="1879087"/>
            <a:ext cx="4415246" cy="2901788"/>
          </a:xfrm>
          <a:prstGeom prst="rect">
            <a:avLst/>
          </a:prstGeom>
          <a:noFill/>
          <a:ln w="57150">
            <a:solidFill>
              <a:srgbClr val="CB77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://www.mitsukoshi.co.jp/pc/store/1210/images/restaurant/pic_aozora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527" y="4714422"/>
            <a:ext cx="16954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860" y="1525701"/>
            <a:ext cx="4461051" cy="3142797"/>
          </a:xfrm>
          <a:prstGeom prst="rect">
            <a:avLst/>
          </a:prstGeom>
          <a:noFill/>
          <a:ln w="57150">
            <a:solidFill>
              <a:srgbClr val="56616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24000" y="705340"/>
            <a:ext cx="6087291" cy="870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1" dirty="0">
                <a:ln w="22225">
                  <a:noFill/>
                  <a:prstDash val="solid"/>
                </a:ln>
                <a:solidFill>
                  <a:srgbClr val="D86E3E"/>
                </a:solidFill>
                <a:latin typeface="Comic Sans MS" panose="030F0702030302020204" pitchFamily="66" charset="0"/>
              </a:rPr>
              <a:t>Department Stores &amp; Malls</a:t>
            </a:r>
            <a:endParaRPr lang="en-US" sz="3200" b="1" dirty="0">
              <a:ln w="22225">
                <a:noFill/>
                <a:prstDash val="solid"/>
              </a:ln>
              <a:solidFill>
                <a:srgbClr val="D86E3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8" t="25378" r="1151"/>
          <a:stretch/>
        </p:blipFill>
        <p:spPr bwMode="auto">
          <a:xfrm rot="20967677">
            <a:off x="382137" y="1794112"/>
            <a:ext cx="4347933" cy="3153910"/>
          </a:xfrm>
          <a:prstGeom prst="rect">
            <a:avLst/>
          </a:prstGeom>
          <a:noFill/>
          <a:ln w="57150">
            <a:solidFill>
              <a:srgbClr val="8B08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ject 9">
            <a:extLst>
              <a:ext uri="{FF2B5EF4-FFF2-40B4-BE49-F238E27FC236}">
                <a16:creationId xmlns:a16="http://schemas.microsoft.com/office/drawing/2014/main" id="{4E96E5AA-98F3-4E09-9126-77BFAE655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45263"/>
            <a:ext cx="9144000" cy="198437"/>
          </a:xfrm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1505"/>
              </a:lnSpc>
              <a:defRPr/>
            </a:pPr>
            <a:r>
              <a:rPr sz="1400" dirty="0">
                <a:solidFill>
                  <a:srgbClr val="FF0000"/>
                </a:solidFill>
              </a:rPr>
              <a:t>©Japan-America Society of State of</a:t>
            </a:r>
            <a:r>
              <a:rPr sz="1400" spc="-95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71535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96249"/>
            <a:ext cx="9144000" cy="870403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>
                <a:ln w="22225">
                  <a:solidFill>
                    <a:srgbClr val="004E52"/>
                  </a:solidFill>
                  <a:prstDash val="solid"/>
                </a:ln>
                <a:solidFill>
                  <a:srgbClr val="5E8CD8"/>
                </a:solidFill>
                <a:latin typeface="Comic Sans MS" panose="030F0702030302020204" pitchFamily="66" charset="0"/>
              </a:rPr>
              <a:t>Eating in Japan</a:t>
            </a:r>
            <a:endParaRPr lang="en-US" sz="4000" b="1" dirty="0">
              <a:ln w="22225">
                <a:solidFill>
                  <a:srgbClr val="004E52"/>
                </a:solidFill>
                <a:prstDash val="solid"/>
              </a:ln>
              <a:solidFill>
                <a:srgbClr val="5E8CD8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258757" y="966651"/>
            <a:ext cx="3355884" cy="561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1" dirty="0">
                <a:ln w="22225">
                  <a:noFill/>
                  <a:prstDash val="solid"/>
                </a:ln>
                <a:solidFill>
                  <a:srgbClr val="D86E3E"/>
                </a:solidFill>
                <a:latin typeface="Comic Sans MS" panose="030F0702030302020204" pitchFamily="66" charset="0"/>
              </a:rPr>
              <a:t>Restaurants</a:t>
            </a:r>
            <a:endParaRPr lang="en-US" sz="3200" b="1" dirty="0">
              <a:ln w="22225">
                <a:noFill/>
                <a:prstDash val="solid"/>
              </a:ln>
              <a:solidFill>
                <a:srgbClr val="D86E3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t="17531" r="7307"/>
          <a:stretch/>
        </p:blipFill>
        <p:spPr bwMode="auto">
          <a:xfrm>
            <a:off x="366499" y="1070174"/>
            <a:ext cx="5421266" cy="3126209"/>
          </a:xfrm>
          <a:prstGeom prst="rect">
            <a:avLst/>
          </a:prstGeom>
          <a:noFill/>
          <a:ln w="57150">
            <a:solidFill>
              <a:srgbClr val="4C75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3"/>
          <a:stretch/>
        </p:blipFill>
        <p:spPr bwMode="auto">
          <a:xfrm>
            <a:off x="3922643" y="3711905"/>
            <a:ext cx="4929808" cy="2767637"/>
          </a:xfrm>
          <a:prstGeom prst="rect">
            <a:avLst/>
          </a:prstGeom>
          <a:noFill/>
          <a:ln w="57150">
            <a:solidFill>
              <a:srgbClr val="C88D3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g.groundspeak.com/waymarking/display/a5eecf43-967b-4fd2-b3d9-5655018691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r="5306"/>
          <a:stretch/>
        </p:blipFill>
        <p:spPr bwMode="auto">
          <a:xfrm>
            <a:off x="7787219" y="2001078"/>
            <a:ext cx="3985621" cy="3574321"/>
          </a:xfrm>
          <a:prstGeom prst="rect">
            <a:avLst/>
          </a:prstGeom>
          <a:noFill/>
          <a:ln w="57150">
            <a:solidFill>
              <a:srgbClr val="C505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FF2343F8-2733-4371-8FBF-A1BC2329A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45263"/>
            <a:ext cx="9144000" cy="198437"/>
          </a:xfrm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1505"/>
              </a:lnSpc>
              <a:defRPr/>
            </a:pPr>
            <a:r>
              <a:rPr sz="1400" dirty="0">
                <a:solidFill>
                  <a:srgbClr val="FF0000"/>
                </a:solidFill>
              </a:rPr>
              <a:t>©Japan-America Society of State of</a:t>
            </a:r>
            <a:r>
              <a:rPr sz="1400" spc="-95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87054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1524000" y="95786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4000" b="1" dirty="0">
                <a:solidFill>
                  <a:srgbClr val="2857A5"/>
                </a:solidFill>
                <a:latin typeface="Comic Sans MS" panose="030F0702030302020204" pitchFamily="66" charset="0"/>
              </a:rPr>
              <a:t>Today’s Restaurants</a:t>
            </a:r>
            <a:endParaRPr lang="en-US" altLang="ja-JP" sz="4000" b="1" dirty="0">
              <a:solidFill>
                <a:srgbClr val="5E8CD8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871789" y="2765292"/>
            <a:ext cx="4753835" cy="1323439"/>
            <a:chOff x="3507891" y="1267796"/>
            <a:chExt cx="4753835" cy="1323439"/>
          </a:xfrm>
        </p:grpSpPr>
        <p:sp>
          <p:nvSpPr>
            <p:cNvPr id="6" name="TextBox 11"/>
            <p:cNvSpPr txBox="1">
              <a:spLocks noChangeArrowheads="1"/>
            </p:cNvSpPr>
            <p:nvPr/>
          </p:nvSpPr>
          <p:spPr bwMode="auto">
            <a:xfrm>
              <a:off x="3507891" y="1267796"/>
              <a:ext cx="2349137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4000" b="1" dirty="0">
                  <a:solidFill>
                    <a:srgbClr val="E31837"/>
                  </a:solidFill>
                  <a:latin typeface="Comic Sans MS" panose="030F0702030302020204" pitchFamily="66" charset="0"/>
                </a:rPr>
                <a:t>ピザ屋　</a:t>
              </a:r>
              <a:endParaRPr lang="en-US" altLang="ja-JP" sz="4000" b="1" dirty="0">
                <a:solidFill>
                  <a:srgbClr val="E31837"/>
                </a:solidFill>
                <a:latin typeface="Comic Sans MS" panose="030F0702030302020204" pitchFamily="66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ja-JP" sz="4000" b="1" dirty="0">
                  <a:solidFill>
                    <a:srgbClr val="E31837"/>
                  </a:solidFill>
                  <a:latin typeface="Comic Sans MS" panose="030F0702030302020204" pitchFamily="66" charset="0"/>
                </a:rPr>
                <a:t>Pizza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686504" y="1571140"/>
              <a:ext cx="2575222" cy="707231"/>
              <a:chOff x="5562939" y="3428072"/>
              <a:chExt cx="2575222" cy="70723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562939" y="3428072"/>
                <a:ext cx="2575222" cy="707231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  <p:pic>
            <p:nvPicPr>
              <p:cNvPr id="10" name="Picture 44" descr="http://www.dominos.jp/img/ja_pc/shared/top_content_logo.png?_=1099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6118" y="3472124"/>
                <a:ext cx="2328863" cy="619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5" name="Group 14"/>
          <p:cNvGrpSpPr/>
          <p:nvPr/>
        </p:nvGrpSpPr>
        <p:grpSpPr>
          <a:xfrm>
            <a:off x="51924" y="996119"/>
            <a:ext cx="3002824" cy="5518780"/>
            <a:chOff x="290463" y="996119"/>
            <a:chExt cx="3002824" cy="5518780"/>
          </a:xfrm>
        </p:grpSpPr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290463" y="996119"/>
              <a:ext cx="3002824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4000" b="1" dirty="0">
                  <a:solidFill>
                    <a:srgbClr val="231916"/>
                  </a:solidFill>
                  <a:latin typeface="Comic Sans MS" panose="030F0702030302020204" pitchFamily="66" charset="0"/>
                </a:rPr>
                <a:t>ラーメン屋　</a:t>
              </a:r>
              <a:endParaRPr lang="en-US" altLang="ja-JP" sz="4000" b="1" dirty="0">
                <a:solidFill>
                  <a:srgbClr val="231916"/>
                </a:solidFill>
                <a:latin typeface="Comic Sans MS" panose="030F0702030302020204" pitchFamily="66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ja-JP" sz="4000" b="1" dirty="0" err="1">
                  <a:solidFill>
                    <a:srgbClr val="231916"/>
                  </a:solidFill>
                  <a:latin typeface="Comic Sans MS" panose="030F0702030302020204" pitchFamily="66" charset="0"/>
                </a:rPr>
                <a:t>R</a:t>
              </a:r>
              <a:r>
                <a:rPr lang="en-US" sz="4000" b="1" dirty="0" err="1">
                  <a:solidFill>
                    <a:srgbClr val="231916"/>
                  </a:solidFill>
                  <a:latin typeface="Comic Sans MS" panose="030F0702030302020204" pitchFamily="66" charset="0"/>
                </a:rPr>
                <a:t>ā</a:t>
              </a:r>
              <a:r>
                <a:rPr lang="en-US" altLang="ja-JP" sz="4000" b="1" dirty="0" err="1">
                  <a:solidFill>
                    <a:srgbClr val="231916"/>
                  </a:solidFill>
                  <a:latin typeface="Comic Sans MS" panose="030F0702030302020204" pitchFamily="66" charset="0"/>
                </a:rPr>
                <a:t>men</a:t>
              </a:r>
              <a:endParaRPr lang="en-US" altLang="ja-JP" sz="4000" b="1" dirty="0">
                <a:solidFill>
                  <a:srgbClr val="231916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3" name="Picture 18" descr="http://www.ad-sign.jp/UploadData/PartnerDesignGoods/153/384thumbnai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37"/>
            <a:stretch>
              <a:fillRect/>
            </a:stretch>
          </p:blipFill>
          <p:spPr bwMode="auto">
            <a:xfrm>
              <a:off x="1221054" y="2407243"/>
              <a:ext cx="1070892" cy="410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8910308" y="1839894"/>
            <a:ext cx="2798902" cy="3068939"/>
            <a:chOff x="4457577" y="3045839"/>
            <a:chExt cx="2798902" cy="3068939"/>
          </a:xfrm>
        </p:grpSpPr>
        <p:sp>
          <p:nvSpPr>
            <p:cNvPr id="5" name="TextBox 11"/>
            <p:cNvSpPr txBox="1">
              <a:spLocks noChangeArrowheads="1"/>
            </p:cNvSpPr>
            <p:nvPr/>
          </p:nvSpPr>
          <p:spPr bwMode="auto">
            <a:xfrm>
              <a:off x="4457577" y="3045839"/>
              <a:ext cx="2798902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4000" b="1" dirty="0">
                  <a:solidFill>
                    <a:srgbClr val="446B3C"/>
                  </a:solidFill>
                  <a:latin typeface="Comic Sans MS" panose="030F0702030302020204" pitchFamily="66" charset="0"/>
                </a:rPr>
                <a:t>お茶屋　</a:t>
              </a:r>
              <a:endParaRPr lang="en-US" altLang="ja-JP" sz="4000" b="1" dirty="0">
                <a:solidFill>
                  <a:srgbClr val="446B3C"/>
                </a:solidFill>
                <a:latin typeface="Comic Sans MS" panose="030F0702030302020204" pitchFamily="66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ja-JP" sz="4000" b="1" dirty="0">
                  <a:solidFill>
                    <a:srgbClr val="446B3C"/>
                  </a:solidFill>
                  <a:latin typeface="Comic Sans MS" panose="030F0702030302020204" pitchFamily="66" charset="0"/>
                </a:rPr>
                <a:t>Tea House</a:t>
              </a:r>
            </a:p>
          </p:txBody>
        </p:sp>
        <p:pic>
          <p:nvPicPr>
            <p:cNvPr id="14" name="Picture 2" descr="http://hokkori.jugem.jp/?image=9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461071"/>
              <a:ext cx="2480304" cy="1653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bject 9">
            <a:extLst>
              <a:ext uri="{FF2B5EF4-FFF2-40B4-BE49-F238E27FC236}">
                <a16:creationId xmlns:a16="http://schemas.microsoft.com/office/drawing/2014/main" id="{B288BEF1-95AF-465F-8D8E-EB4106743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45263"/>
            <a:ext cx="9144000" cy="198437"/>
          </a:xfrm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1505"/>
              </a:lnSpc>
              <a:defRPr/>
            </a:pPr>
            <a:r>
              <a:rPr sz="1400" dirty="0">
                <a:solidFill>
                  <a:srgbClr val="FF0000"/>
                </a:solidFill>
              </a:rPr>
              <a:t>©Japan-America Society of State of</a:t>
            </a:r>
            <a:r>
              <a:rPr sz="1400" spc="-95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402488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9">
            <a:extLst>
              <a:ext uri="{FF2B5EF4-FFF2-40B4-BE49-F238E27FC236}">
                <a16:creationId xmlns:a16="http://schemas.microsoft.com/office/drawing/2014/main" id="{DF61ADCF-C17A-4A40-A883-79C567267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45263"/>
            <a:ext cx="9144000" cy="198437"/>
          </a:xfrm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1505"/>
              </a:lnSpc>
              <a:defRPr/>
            </a:pPr>
            <a:r>
              <a:rPr sz="1400" dirty="0">
                <a:solidFill>
                  <a:srgbClr val="FF0000"/>
                </a:solidFill>
              </a:rPr>
              <a:t>©Japan-America Society of State of</a:t>
            </a:r>
            <a:r>
              <a:rPr sz="1400" spc="-95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Washington</a:t>
            </a:r>
          </a:p>
        </p:txBody>
      </p:sp>
      <p:pic>
        <p:nvPicPr>
          <p:cNvPr id="10242" name="Picture 2" descr="http://image1-1.tabelog.k-img.com/restaurant/images/Rvw/32835/640x640_rect_328356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69" y="1207238"/>
            <a:ext cx="6428096" cy="496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450985" y="1187355"/>
            <a:ext cx="6453576" cy="4978681"/>
            <a:chOff x="4037061" y="987551"/>
            <a:chExt cx="7996902" cy="5621868"/>
          </a:xfrm>
        </p:grpSpPr>
        <p:grpSp>
          <p:nvGrpSpPr>
            <p:cNvPr id="10282" name="Group 11"/>
            <p:cNvGrpSpPr>
              <a:grpSpLocks/>
            </p:cNvGrpSpPr>
            <p:nvPr/>
          </p:nvGrpSpPr>
          <p:grpSpPr bwMode="auto">
            <a:xfrm>
              <a:off x="5338132" y="987551"/>
              <a:ext cx="6695831" cy="5620048"/>
              <a:chOff x="2467508" y="721738"/>
              <a:chExt cx="6695830" cy="5620048"/>
            </a:xfrm>
          </p:grpSpPr>
          <p:grpSp>
            <p:nvGrpSpPr>
              <p:cNvPr id="10284" name="Group 6"/>
              <p:cNvGrpSpPr>
                <a:grpSpLocks/>
              </p:cNvGrpSpPr>
              <p:nvPr/>
            </p:nvGrpSpPr>
            <p:grpSpPr bwMode="auto">
              <a:xfrm>
                <a:off x="2467508" y="721738"/>
                <a:ext cx="6695830" cy="5620048"/>
                <a:chOff x="5008690" y="870594"/>
                <a:chExt cx="6695830" cy="5620048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5008690" y="870594"/>
                  <a:ext cx="6695830" cy="56200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/>
                </a:p>
              </p:txBody>
            </p:sp>
            <p:pic>
              <p:nvPicPr>
                <p:cNvPr id="8" name="Picture 10" descr="http://blogs.c.yimg.jp/res/blog-a7-c4/arapro7/folder/1442225/77/15337577/img_0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799151" y="1538590"/>
                  <a:ext cx="2343579" cy="1876044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4" descr="http://40.media.tumblr.com/d65bbfe50ad61ddd416c7c1045c23eae/tumblr_o1ho24egPq1sxuwguo2_1280.jpg"/>
                <p:cNvPicPr>
                  <a:picLocks noChangeAspect="1" noChangeArrowheads="1"/>
                </p:cNvPicPr>
                <p:nvPr/>
              </p:nvPicPr>
              <p:blipFill rotWithShape="1">
                <a:blip r:embed="rId5"/>
                <a:srcRect l="13899" t="7642" r="13867" b="4657"/>
                <a:stretch/>
              </p:blipFill>
              <p:spPr bwMode="auto">
                <a:xfrm>
                  <a:off x="8771437" y="1511608"/>
                  <a:ext cx="2348462" cy="1899855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6" descr="http://pds.exblog.jp/pds/1/201204/10/91/d0152191_21403534.jpg"/>
                <p:cNvPicPr>
                  <a:picLocks noChangeAspect="1" noChangeArrowheads="1"/>
                </p:cNvPicPr>
                <p:nvPr/>
              </p:nvPicPr>
              <p:blipFill rotWithShape="1">
                <a:blip r:embed="rId6"/>
                <a:srcRect l="3818" r="4556"/>
                <a:stretch/>
              </p:blipFill>
              <p:spPr bwMode="auto">
                <a:xfrm>
                  <a:off x="5786487" y="4068964"/>
                  <a:ext cx="2343579" cy="2079204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290" name="TextBox 2"/>
                <p:cNvSpPr txBox="1">
                  <a:spLocks noChangeArrowheads="1"/>
                </p:cNvSpPr>
                <p:nvPr/>
              </p:nvSpPr>
              <p:spPr bwMode="auto">
                <a:xfrm>
                  <a:off x="5785489" y="1060774"/>
                  <a:ext cx="2435260" cy="4170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1800" b="1" dirty="0">
                      <a:latin typeface="Arial" panose="020B0604020202020204" pitchFamily="34" charset="0"/>
                    </a:rPr>
                    <a:t>しょうゆ　ラーメン</a:t>
                  </a:r>
                  <a:endParaRPr lang="en-US" altLang="en-US" sz="1800" b="1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91" name="Rectangle 3"/>
                <p:cNvSpPr>
                  <a:spLocks noChangeArrowheads="1"/>
                </p:cNvSpPr>
                <p:nvPr/>
              </p:nvSpPr>
              <p:spPr bwMode="auto">
                <a:xfrm>
                  <a:off x="8745004" y="1107039"/>
                  <a:ext cx="2384524" cy="431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1800" b="1" dirty="0">
                      <a:latin typeface="Arial" panose="020B0604020202020204" pitchFamily="34" charset="0"/>
                    </a:rPr>
                    <a:t>みそ　ラーメン</a:t>
                  </a:r>
                  <a:endParaRPr lang="en-US" altLang="en-US" sz="1800" b="1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92" name="Rectangle 4"/>
                <p:cNvSpPr>
                  <a:spLocks noChangeArrowheads="1"/>
                </p:cNvSpPr>
                <p:nvPr/>
              </p:nvSpPr>
              <p:spPr bwMode="auto">
                <a:xfrm>
                  <a:off x="5785490" y="3653043"/>
                  <a:ext cx="2418347" cy="431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1800" b="1" dirty="0">
                      <a:latin typeface="Arial" panose="020B0604020202020204" pitchFamily="34" charset="0"/>
                    </a:rPr>
                    <a:t>しお　ラーメン</a:t>
                  </a:r>
                  <a:endParaRPr lang="en-US" altLang="en-US" sz="1800" b="1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93" name="Rectangle 5"/>
                <p:cNvSpPr>
                  <a:spLocks noChangeArrowheads="1"/>
                </p:cNvSpPr>
                <p:nvPr/>
              </p:nvSpPr>
              <p:spPr bwMode="auto">
                <a:xfrm>
                  <a:off x="8722904" y="3702450"/>
                  <a:ext cx="2416681" cy="431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1800" b="1" dirty="0">
                      <a:latin typeface="Arial" panose="020B0604020202020204" pitchFamily="34" charset="0"/>
                    </a:rPr>
                    <a:t>とんこつ　ラーメン</a:t>
                  </a:r>
                  <a:endParaRPr lang="en-US" altLang="en-US" sz="1800" b="1" dirty="0">
                    <a:latin typeface="Arial" panose="020B0604020202020204" pitchFamily="34" charset="0"/>
                  </a:endParaRPr>
                </a:p>
              </p:txBody>
            </p:sp>
          </p:grpSp>
          <p:pic>
            <p:nvPicPr>
              <p:cNvPr id="17" name="Picture 8" descr="http://www.kashikoi-life.sakura.ne.jp/images/izakaya/2015/20150416-izakaya-kyushutonkotsu-100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230255" y="3996087"/>
                <a:ext cx="2348462" cy="1998259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3" name="Picture 18" descr="http://www.ad-sign.jp/UploadData/PartnerDesignGoods/153/384thumbnail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37"/>
            <a:stretch>
              <a:fillRect/>
            </a:stretch>
          </p:blipFill>
          <p:spPr bwMode="auto">
            <a:xfrm>
              <a:off x="4037061" y="987552"/>
              <a:ext cx="1502877" cy="5621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68" name="Group 29"/>
          <p:cNvGrpSpPr>
            <a:grpSpLocks/>
          </p:cNvGrpSpPr>
          <p:nvPr/>
        </p:nvGrpSpPr>
        <p:grpSpPr bwMode="auto">
          <a:xfrm>
            <a:off x="7686440" y="3828609"/>
            <a:ext cx="1641761" cy="1169595"/>
            <a:chOff x="7496150" y="2903755"/>
            <a:chExt cx="3083895" cy="1663564"/>
          </a:xfrm>
        </p:grpSpPr>
        <p:sp>
          <p:nvSpPr>
            <p:cNvPr id="10278" name="Rectangle 22"/>
            <p:cNvSpPr>
              <a:spLocks noChangeArrowheads="1"/>
            </p:cNvSpPr>
            <p:nvPr/>
          </p:nvSpPr>
          <p:spPr bwMode="auto">
            <a:xfrm>
              <a:off x="8240739" y="2903755"/>
              <a:ext cx="347000" cy="426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350" b="1">
                <a:solidFill>
                  <a:srgbClr val="0070C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96150" y="4140500"/>
              <a:ext cx="3083895" cy="4268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1350" b="1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 bwMode="auto">
          <a:xfrm>
            <a:off x="4444547" y="1227958"/>
            <a:ext cx="6526063" cy="492442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kumimoji="1" lang="en-US" altLang="ja-JP" sz="1000" b="1" dirty="0"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kumimoji="1" lang="en-US" altLang="ja-JP" sz="3600" b="1" dirty="0">
                <a:latin typeface="Comic Sans MS" panose="030F0702030302020204" pitchFamily="66" charset="0"/>
              </a:rPr>
              <a:t>Conversation</a:t>
            </a:r>
            <a:r>
              <a:rPr kumimoji="1" lang="ja-JP" altLang="en-US" sz="3600" b="1" dirty="0">
                <a:latin typeface="Comic Sans MS" panose="030F0702030302020204" pitchFamily="66" charset="0"/>
              </a:rPr>
              <a:t> </a:t>
            </a:r>
            <a:r>
              <a:rPr kumimoji="1" lang="en-US" altLang="ja-JP" sz="3600" b="1" dirty="0">
                <a:latin typeface="Comic Sans MS" panose="030F0702030302020204" pitchFamily="66" charset="0"/>
              </a:rPr>
              <a:t>practice</a:t>
            </a:r>
            <a:endParaRPr kumimoji="1" lang="ja-JP" altLang="en-US" sz="3600" b="1" dirty="0">
              <a:latin typeface="Comic Sans MS" panose="030F0702030302020204" pitchFamily="66" charset="0"/>
            </a:endParaRPr>
          </a:p>
          <a:p>
            <a:pPr algn="ctr">
              <a:defRPr/>
            </a:pPr>
            <a:endParaRPr kumimoji="1" lang="en-US" altLang="ja-JP" sz="1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ctr">
              <a:defRPr/>
            </a:pPr>
            <a:r>
              <a:rPr kumimoji="1" lang="en-US" altLang="ja-JP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Q:</a:t>
            </a:r>
            <a:r>
              <a:rPr kumimoji="1" lang="ja-JP" alt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  </a:t>
            </a:r>
            <a:r>
              <a:rPr kumimoji="1" lang="ja-JP" altLang="en-US" sz="2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ご注文　は　おきまり　です  か？</a:t>
            </a:r>
            <a:endParaRPr kumimoji="1" lang="en-US" altLang="ja-JP" sz="8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defRPr/>
            </a:pPr>
            <a:r>
              <a:rPr kumimoji="1" lang="ja-JP" altLang="en-US" sz="2400" b="1" dirty="0">
                <a:solidFill>
                  <a:srgbClr val="FF9966"/>
                </a:solidFill>
                <a:latin typeface="+mn-ea"/>
              </a:rPr>
              <a:t>      </a:t>
            </a:r>
            <a:r>
              <a:rPr kumimoji="1" lang="ja-JP" altLang="en-US" sz="2400" b="1" dirty="0">
                <a:solidFill>
                  <a:srgbClr val="FF6600"/>
                </a:solidFill>
                <a:latin typeface="+mn-ea"/>
              </a:rPr>
              <a:t>はい、＿＿＿　に します。</a:t>
            </a:r>
            <a:endParaRPr kumimoji="1" lang="en-US" altLang="ja-JP" sz="2400" b="1" dirty="0">
              <a:solidFill>
                <a:srgbClr val="FF6600"/>
              </a:solidFill>
              <a:latin typeface="+mn-ea"/>
            </a:endParaRPr>
          </a:p>
          <a:p>
            <a:pPr algn="ctr">
              <a:defRPr/>
            </a:pPr>
            <a:endParaRPr kumimoji="1" lang="en-US" altLang="ja-JP" sz="1600" b="1" dirty="0">
              <a:solidFill>
                <a:srgbClr val="FF6600"/>
              </a:solidFill>
              <a:latin typeface="+mn-ea"/>
            </a:endParaRPr>
          </a:p>
          <a:p>
            <a:pPr algn="ctr">
              <a:defRPr/>
            </a:pPr>
            <a:r>
              <a:rPr kumimoji="1" lang="en-US" altLang="ja-JP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Q:</a:t>
            </a:r>
            <a:r>
              <a:rPr kumimoji="1" lang="ja-JP" alt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  </a:t>
            </a:r>
            <a:r>
              <a:rPr kumimoji="1"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めん　のかたさは、どうしますか？</a:t>
            </a:r>
            <a:endParaRPr kumimoji="1" lang="en-US" altLang="ja-JP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defRPr/>
            </a:pPr>
            <a:r>
              <a:rPr kumimoji="1" lang="ja-JP" altLang="en-US" sz="2400" b="1" dirty="0">
                <a:solidFill>
                  <a:srgbClr val="FF6600"/>
                </a:solidFill>
                <a:latin typeface="+mn-ea"/>
              </a:rPr>
              <a:t>      ＿＿＿　おねがいします。</a:t>
            </a:r>
            <a:endParaRPr kumimoji="1" lang="en-US" altLang="ja-JP" sz="2400" b="1" dirty="0">
              <a:solidFill>
                <a:srgbClr val="FF6600"/>
              </a:solidFill>
              <a:latin typeface="+mn-ea"/>
            </a:endParaRPr>
          </a:p>
          <a:p>
            <a:pPr algn="ctr">
              <a:defRPr/>
            </a:pPr>
            <a:endParaRPr kumimoji="1" lang="en-US" altLang="ja-JP" sz="1600" b="1" dirty="0">
              <a:solidFill>
                <a:srgbClr val="FF6600"/>
              </a:solidFill>
              <a:latin typeface="+mn-ea"/>
            </a:endParaRPr>
          </a:p>
          <a:p>
            <a:pPr algn="ctr">
              <a:defRPr/>
            </a:pPr>
            <a:r>
              <a:rPr kumimoji="1" lang="en-US" altLang="ja-JP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Q:</a:t>
            </a:r>
            <a:r>
              <a:rPr kumimoji="1" lang="ja-JP" alt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  </a:t>
            </a:r>
            <a:r>
              <a:rPr kumimoji="1"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あじ　は、どうしますか？</a:t>
            </a:r>
            <a:endParaRPr kumimoji="1" lang="en-US" altLang="ja-JP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defRPr/>
            </a:pPr>
            <a:r>
              <a:rPr kumimoji="1" lang="ja-JP" altLang="en-US" sz="2400" b="1" dirty="0">
                <a:solidFill>
                  <a:srgbClr val="FF6600"/>
                </a:solidFill>
                <a:latin typeface="+mn-ea"/>
              </a:rPr>
              <a:t>      ＿＿＿　おねがいします。</a:t>
            </a:r>
            <a:endParaRPr kumimoji="1" lang="en-US" altLang="ja-JP" sz="2400" b="1" dirty="0">
              <a:solidFill>
                <a:srgbClr val="FF6600"/>
              </a:solidFill>
              <a:latin typeface="+mn-ea"/>
            </a:endParaRPr>
          </a:p>
          <a:p>
            <a:pPr algn="ctr">
              <a:defRPr/>
            </a:pPr>
            <a:endParaRPr kumimoji="1" lang="en-US" altLang="ja-JP" sz="1600" b="1" dirty="0">
              <a:solidFill>
                <a:srgbClr val="FF6600"/>
              </a:solidFill>
              <a:latin typeface="+mn-ea"/>
            </a:endParaRPr>
          </a:p>
          <a:p>
            <a:pPr algn="ctr">
              <a:defRPr/>
            </a:pPr>
            <a:r>
              <a:rPr kumimoji="1" lang="en-US" altLang="ja-JP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Q:</a:t>
            </a:r>
            <a:r>
              <a:rPr kumimoji="1" lang="ja-JP" alt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 </a:t>
            </a:r>
            <a:r>
              <a:rPr kumimoji="1"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トッピング　は　どう　しますか？</a:t>
            </a:r>
            <a:endParaRPr kumimoji="1" lang="en-US" altLang="ja-JP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defRPr/>
            </a:pPr>
            <a:r>
              <a:rPr kumimoji="1"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  </a:t>
            </a:r>
            <a:r>
              <a:rPr kumimoji="1" lang="ja-JP" altLang="en-US" sz="2400" b="1" dirty="0">
                <a:solidFill>
                  <a:srgbClr val="FF6600"/>
                </a:solidFill>
                <a:latin typeface="+mn-ea"/>
              </a:rPr>
              <a:t>＿＿＿と、＿＿＿をおねがいします。</a:t>
            </a:r>
            <a:endParaRPr kumimoji="1" lang="en-US" altLang="ja-JP" sz="2400" b="1" dirty="0">
              <a:solidFill>
                <a:srgbClr val="FF6600"/>
              </a:solidFill>
              <a:latin typeface="+mn-ea"/>
            </a:endParaRPr>
          </a:p>
          <a:p>
            <a:pPr algn="ctr">
              <a:defRPr/>
            </a:pPr>
            <a:endParaRPr kumimoji="1" lang="en-US" altLang="ja-JP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8" name="TextBox 13"/>
          <p:cNvSpPr txBox="1">
            <a:spLocks noChangeArrowheads="1"/>
          </p:cNvSpPr>
          <p:nvPr/>
        </p:nvSpPr>
        <p:spPr bwMode="auto">
          <a:xfrm>
            <a:off x="378161" y="2552888"/>
            <a:ext cx="3584408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600" b="1" dirty="0">
                <a:latin typeface="Arial" panose="020B0604020202020204" pitchFamily="34" charset="0"/>
              </a:rPr>
              <a:t>Choose </a:t>
            </a:r>
            <a:r>
              <a:rPr lang="en-US" altLang="ja-JP" sz="1600" b="1" dirty="0" err="1">
                <a:latin typeface="Arial" panose="020B0604020202020204" pitchFamily="34" charset="0"/>
              </a:rPr>
              <a:t>R</a:t>
            </a:r>
            <a:r>
              <a:rPr lang="en-US" sz="1600" b="1" dirty="0" err="1">
                <a:solidFill>
                  <a:srgbClr val="231916"/>
                </a:solidFill>
                <a:latin typeface="Comic Sans MS" panose="030F0702030302020204" pitchFamily="66" charset="0"/>
              </a:rPr>
              <a:t>āmen</a:t>
            </a:r>
            <a:r>
              <a:rPr lang="en-US" sz="1600" b="1" dirty="0">
                <a:solidFill>
                  <a:srgbClr val="231916"/>
                </a:solidFill>
                <a:latin typeface="Comic Sans MS" panose="030F0702030302020204" pitchFamily="66" charset="0"/>
              </a:rPr>
              <a:t> Broth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1600" b="1" u="sng" dirty="0">
                <a:latin typeface="Arial" panose="020B0604020202020204" pitchFamily="34" charset="0"/>
              </a:rPr>
              <a:t>Q:</a:t>
            </a:r>
            <a:r>
              <a:rPr lang="ja-JP" altLang="en-US" sz="1600" b="1" u="sng" dirty="0">
                <a:latin typeface="Arial" panose="020B0604020202020204" pitchFamily="34" charset="0"/>
              </a:rPr>
              <a:t> ご注文は　おきまり　ですか？</a:t>
            </a:r>
            <a:endParaRPr lang="en-US" altLang="ja-JP" sz="1600" b="1" u="sng" dirty="0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en-US" sz="600" b="1" dirty="0">
              <a:solidFill>
                <a:srgbClr val="231916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ja-JP" altLang="en-US" sz="1600" b="1" dirty="0">
                <a:solidFill>
                  <a:srgbClr val="FF6600"/>
                </a:solidFill>
                <a:latin typeface="+mn-ea"/>
              </a:rPr>
              <a:t>しょうゆラーメン</a:t>
            </a:r>
            <a:r>
              <a:rPr lang="ja-JP" altLang="en-US" sz="1600" b="1" dirty="0"/>
              <a:t>　　</a:t>
            </a:r>
            <a:r>
              <a:rPr kumimoji="1" lang="ja-JP" altLang="en-US" sz="1600" b="1" dirty="0">
                <a:solidFill>
                  <a:srgbClr val="FF6600"/>
                </a:solidFill>
                <a:latin typeface="+mn-ea"/>
              </a:rPr>
              <a:t>みそラーメン</a:t>
            </a:r>
            <a:endParaRPr kumimoji="1" lang="en-US" altLang="ja-JP" sz="1600" b="1" dirty="0">
              <a:solidFill>
                <a:srgbClr val="FF6600"/>
              </a:solidFill>
              <a:latin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ja-JP" altLang="en-US" sz="1600" b="1" dirty="0">
                <a:solidFill>
                  <a:srgbClr val="FF6600"/>
                </a:solidFill>
                <a:latin typeface="+mn-ea"/>
              </a:rPr>
              <a:t>しおラーメン</a:t>
            </a:r>
            <a:r>
              <a:rPr lang="ja-JP" altLang="en-US" sz="1600" b="1" dirty="0"/>
              <a:t>　　</a:t>
            </a:r>
            <a:r>
              <a:rPr kumimoji="1" lang="ja-JP" altLang="en-US" sz="1600" b="1" dirty="0">
                <a:solidFill>
                  <a:srgbClr val="FF6600"/>
                </a:solidFill>
                <a:latin typeface="+mn-ea"/>
              </a:rPr>
              <a:t>とんこつラーメン</a:t>
            </a:r>
            <a:endParaRPr lang="en-US" altLang="ja-JP" sz="800" b="1" dirty="0">
              <a:solidFill>
                <a:srgbClr val="231916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800" b="1" dirty="0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1600" b="1" dirty="0">
                <a:latin typeface="Arial" panose="020B0604020202020204" pitchFamily="34" charset="0"/>
              </a:rPr>
              <a:t>Choose Noodle</a:t>
            </a:r>
            <a:r>
              <a:rPr lang="en-US" sz="1600" b="1" dirty="0">
                <a:solidFill>
                  <a:srgbClr val="231916"/>
                </a:solidFill>
                <a:latin typeface="Comic Sans MS" panose="030F0702030302020204" pitchFamily="66" charset="0"/>
              </a:rPr>
              <a:t> Texture</a:t>
            </a:r>
            <a:endParaRPr lang="en-US" altLang="ja-JP" sz="1600" b="1" dirty="0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600" b="1" u="sng" dirty="0">
                <a:latin typeface="Arial" panose="020B0604020202020204" pitchFamily="34" charset="0"/>
              </a:rPr>
              <a:t>Q:</a:t>
            </a:r>
            <a:r>
              <a:rPr lang="ja-JP" altLang="en-US" sz="1600" b="1" u="sng" dirty="0">
                <a:latin typeface="Arial" panose="020B0604020202020204" pitchFamily="34" charset="0"/>
              </a:rPr>
              <a:t> めんの　かたさは　どうしますか？</a:t>
            </a:r>
            <a:endParaRPr lang="en-US" altLang="ja-JP" sz="1600" b="1" u="sng" dirty="0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ja-JP" sz="600" b="1" u="sng" dirty="0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ja-JP" altLang="en-US" sz="1600" b="1" dirty="0">
                <a:solidFill>
                  <a:srgbClr val="FF6600"/>
                </a:solidFill>
                <a:latin typeface="+mn-ea"/>
              </a:rPr>
              <a:t>かためで</a:t>
            </a:r>
            <a:r>
              <a:rPr lang="ja-JP" altLang="en-US" sz="1600" b="1" dirty="0"/>
              <a:t>　　</a:t>
            </a:r>
            <a:r>
              <a:rPr kumimoji="1" lang="ja-JP" altLang="en-US" sz="1600" b="1" dirty="0">
                <a:solidFill>
                  <a:srgbClr val="FF6600"/>
                </a:solidFill>
                <a:latin typeface="+mn-ea"/>
              </a:rPr>
              <a:t>ふつうで　　やわめで</a:t>
            </a:r>
            <a:endParaRPr kumimoji="1" lang="en-US" altLang="ja-JP" sz="1600" b="1" dirty="0">
              <a:solidFill>
                <a:srgbClr val="FF6600"/>
              </a:solidFill>
              <a:latin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800" b="1" dirty="0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1600" b="1" dirty="0">
                <a:latin typeface="Arial" panose="020B0604020202020204" pitchFamily="34" charset="0"/>
              </a:rPr>
              <a:t>Choose Broth Richness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1600" b="1" u="sng" dirty="0">
                <a:latin typeface="Arial" panose="020B0604020202020204" pitchFamily="34" charset="0"/>
              </a:rPr>
              <a:t>Q:</a:t>
            </a:r>
            <a:r>
              <a:rPr lang="ja-JP" altLang="en-US" sz="1600" b="1" u="sng" dirty="0">
                <a:latin typeface="Arial" panose="020B0604020202020204" pitchFamily="34" charset="0"/>
              </a:rPr>
              <a:t> 味は　どうしますか？</a:t>
            </a:r>
            <a:endParaRPr lang="en-US" altLang="ja-JP" sz="1600" b="1" u="sng" dirty="0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600" b="1" u="sng" dirty="0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ja-JP" altLang="en-US" sz="1600" b="1" dirty="0">
                <a:solidFill>
                  <a:srgbClr val="FF6600"/>
                </a:solidFill>
                <a:latin typeface="+mn-ea"/>
              </a:rPr>
              <a:t>こいめで</a:t>
            </a:r>
            <a:r>
              <a:rPr lang="ja-JP" altLang="en-US" sz="1600" b="1" dirty="0"/>
              <a:t>　　</a:t>
            </a:r>
            <a:r>
              <a:rPr kumimoji="1" lang="ja-JP" altLang="en-US" sz="1600" b="1" dirty="0">
                <a:solidFill>
                  <a:srgbClr val="FF6600"/>
                </a:solidFill>
                <a:latin typeface="+mn-ea"/>
              </a:rPr>
              <a:t>ふつうで　　うすめで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kumimoji="1" lang="en-US" altLang="ja-JP" sz="800" b="1" dirty="0">
              <a:solidFill>
                <a:srgbClr val="FF6600"/>
              </a:solidFill>
              <a:latin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1600" b="1" dirty="0">
                <a:latin typeface="Arial" panose="020B0604020202020204" pitchFamily="34" charset="0"/>
              </a:rPr>
              <a:t>Choose Toppings</a:t>
            </a:r>
            <a:endParaRPr lang="en-US" sz="1600" b="1" dirty="0">
              <a:solidFill>
                <a:schemeClr val="accent4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1600" b="1" u="sng" dirty="0">
                <a:latin typeface="Arial" panose="020B0604020202020204" pitchFamily="34" charset="0"/>
              </a:rPr>
              <a:t>Q:</a:t>
            </a:r>
            <a:r>
              <a:rPr lang="ja-JP" altLang="en-US" sz="1600" b="1" u="sng" dirty="0">
                <a:latin typeface="Arial" panose="020B0604020202020204" pitchFamily="34" charset="0"/>
              </a:rPr>
              <a:t> トッピングは　どうしますか？</a:t>
            </a:r>
            <a:endParaRPr lang="en-US" altLang="ja-JP" sz="1600" b="1" u="sng" dirty="0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kumimoji="1" lang="en-US" altLang="ja-JP" sz="600" b="1" dirty="0">
              <a:solidFill>
                <a:srgbClr val="FF6600"/>
              </a:solidFill>
              <a:latin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ja-JP" sz="1600" b="1" dirty="0">
                <a:solidFill>
                  <a:srgbClr val="FF66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kumimoji="1" lang="ja-JP" altLang="en-US" sz="1600" b="1" dirty="0">
                <a:solidFill>
                  <a:srgbClr val="FF66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のり</a:t>
            </a:r>
            <a:r>
              <a:rPr lang="ja-JP" altLang="en-US" sz="16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　　   </a:t>
            </a:r>
            <a:r>
              <a:rPr kumimoji="1" lang="ja-JP" altLang="en-US" sz="1600" b="1" dirty="0">
                <a:solidFill>
                  <a:srgbClr val="FF66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あじつけたまご</a:t>
            </a:r>
            <a:r>
              <a:rPr lang="ja-JP" altLang="en-US" sz="16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　　</a:t>
            </a:r>
            <a:endParaRPr lang="en-US" altLang="ja-JP" sz="16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ja-JP" altLang="en-US" sz="1600" b="1" dirty="0" err="1">
                <a:solidFill>
                  <a:srgbClr val="FF66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あおねぎ</a:t>
            </a:r>
            <a:r>
              <a:rPr kumimoji="1" lang="ja-JP" altLang="en-US" sz="1600" b="1" dirty="0">
                <a:solidFill>
                  <a:srgbClr val="FF66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 </a:t>
            </a:r>
            <a:r>
              <a:rPr kumimoji="1" lang="ja-JP" altLang="en-US" sz="16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　　</a:t>
            </a:r>
            <a:r>
              <a:rPr kumimoji="1" lang="ja-JP" altLang="en-US" sz="1600" b="1" dirty="0">
                <a:solidFill>
                  <a:srgbClr val="FF66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チャーシュー</a:t>
            </a:r>
            <a:endParaRPr lang="en-US" sz="16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1600" b="1" u="sng" dirty="0">
              <a:latin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64668" y="-2955"/>
            <a:ext cx="2486258" cy="2496637"/>
            <a:chOff x="234893" y="1011934"/>
            <a:chExt cx="2502751" cy="2252149"/>
          </a:xfrm>
        </p:grpSpPr>
        <p:pic>
          <p:nvPicPr>
            <p:cNvPr id="59" name="Picture 20" descr="http://lifefrom45.net/wp-content/uploads/3980abaf6dcd1d2f1a86a062f911d7b0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6" r="12769"/>
            <a:stretch>
              <a:fillRect/>
            </a:stretch>
          </p:blipFill>
          <p:spPr bwMode="auto">
            <a:xfrm>
              <a:off x="234893" y="1011934"/>
              <a:ext cx="2502751" cy="2252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46"/>
            <p:cNvSpPr txBox="1"/>
            <p:nvPr/>
          </p:nvSpPr>
          <p:spPr bwMode="auto">
            <a:xfrm>
              <a:off x="1148224" y="1331536"/>
              <a:ext cx="499402" cy="360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油</a:t>
              </a:r>
              <a:endParaRPr 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8" name="TextBox 47"/>
            <p:cNvSpPr txBox="1"/>
            <p:nvPr/>
          </p:nvSpPr>
          <p:spPr bwMode="auto">
            <a:xfrm>
              <a:off x="2062930" y="1406741"/>
              <a:ext cx="417643" cy="360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味</a:t>
              </a:r>
              <a:endParaRPr 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407918" y="1257789"/>
              <a:ext cx="439222" cy="360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b="1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麺</a:t>
              </a:r>
              <a:endParaRPr lang="en-US" sz="20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65" name="TextBox 11"/>
          <p:cNvSpPr txBox="1">
            <a:spLocks noChangeArrowheads="1"/>
          </p:cNvSpPr>
          <p:nvPr/>
        </p:nvSpPr>
        <p:spPr bwMode="auto">
          <a:xfrm>
            <a:off x="4292635" y="186580"/>
            <a:ext cx="63753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4000" b="1" dirty="0">
                <a:solidFill>
                  <a:srgbClr val="231916"/>
                </a:solidFill>
                <a:latin typeface="Comic Sans MS" panose="030F0702030302020204" pitchFamily="66" charset="0"/>
              </a:rPr>
              <a:t>ラーメン屋　　</a:t>
            </a:r>
            <a:r>
              <a:rPr lang="en-US" altLang="ja-JP" sz="4000" b="1" dirty="0" err="1">
                <a:solidFill>
                  <a:srgbClr val="231916"/>
                </a:solidFill>
                <a:latin typeface="Comic Sans MS" panose="030F0702030302020204" pitchFamily="66" charset="0"/>
              </a:rPr>
              <a:t>R</a:t>
            </a:r>
            <a:r>
              <a:rPr lang="en-US" sz="4000" b="1" dirty="0" err="1">
                <a:solidFill>
                  <a:srgbClr val="231916"/>
                </a:solidFill>
                <a:latin typeface="Comic Sans MS" panose="030F0702030302020204" pitchFamily="66" charset="0"/>
              </a:rPr>
              <a:t>ā</a:t>
            </a:r>
            <a:r>
              <a:rPr lang="en-US" altLang="ja-JP" sz="4000" b="1" dirty="0" err="1">
                <a:solidFill>
                  <a:srgbClr val="231916"/>
                </a:solidFill>
                <a:latin typeface="Comic Sans MS" panose="030F0702030302020204" pitchFamily="66" charset="0"/>
              </a:rPr>
              <a:t>men</a:t>
            </a:r>
            <a:endParaRPr lang="en-US" altLang="ja-JP" sz="4000" b="1" dirty="0">
              <a:solidFill>
                <a:srgbClr val="23191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9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6" name="AutoShape 26" descr="Image result for ramen clipart"/>
          <p:cNvSpPr>
            <a:spLocks noChangeAspect="1" noChangeArrowheads="1"/>
          </p:cNvSpPr>
          <p:nvPr/>
        </p:nvSpPr>
        <p:spPr bwMode="auto">
          <a:xfrm>
            <a:off x="1640682" y="748903"/>
            <a:ext cx="517922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19467" name="AutoShape 30" descr="Image result for yakisoba clipart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19" name="Flowchart: Connector 18"/>
          <p:cNvSpPr/>
          <p:nvPr/>
        </p:nvSpPr>
        <p:spPr>
          <a:xfrm>
            <a:off x="456728" y="2427685"/>
            <a:ext cx="251222" cy="2547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7" name="Flowchart: Connector 46"/>
          <p:cNvSpPr/>
          <p:nvPr/>
        </p:nvSpPr>
        <p:spPr>
          <a:xfrm>
            <a:off x="436488" y="2476501"/>
            <a:ext cx="138113" cy="20597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8" name="Flowchart: Connector 47"/>
          <p:cNvSpPr/>
          <p:nvPr/>
        </p:nvSpPr>
        <p:spPr>
          <a:xfrm>
            <a:off x="425771" y="2583657"/>
            <a:ext cx="52388" cy="11311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9" name="Flowchart: Connector 48"/>
          <p:cNvSpPr/>
          <p:nvPr/>
        </p:nvSpPr>
        <p:spPr>
          <a:xfrm>
            <a:off x="425771" y="2814638"/>
            <a:ext cx="75010" cy="10596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4" name="Flowchart: Connector 53"/>
          <p:cNvSpPr/>
          <p:nvPr/>
        </p:nvSpPr>
        <p:spPr>
          <a:xfrm>
            <a:off x="525783" y="4379120"/>
            <a:ext cx="319088" cy="20002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2" name="Flowchart: Connector 61"/>
          <p:cNvSpPr/>
          <p:nvPr/>
        </p:nvSpPr>
        <p:spPr>
          <a:xfrm>
            <a:off x="523403" y="4480324"/>
            <a:ext cx="54769" cy="1250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grpSp>
        <p:nvGrpSpPr>
          <p:cNvPr id="2" name="Group 1"/>
          <p:cNvGrpSpPr/>
          <p:nvPr/>
        </p:nvGrpSpPr>
        <p:grpSpPr>
          <a:xfrm>
            <a:off x="3169322" y="271957"/>
            <a:ext cx="5829928" cy="854869"/>
            <a:chOff x="2118318" y="574328"/>
            <a:chExt cx="5829928" cy="854869"/>
          </a:xfrm>
        </p:grpSpPr>
        <p:sp>
          <p:nvSpPr>
            <p:cNvPr id="18" name="TextBox 17"/>
            <p:cNvSpPr txBox="1"/>
            <p:nvPr/>
          </p:nvSpPr>
          <p:spPr>
            <a:xfrm>
              <a:off x="2118318" y="577665"/>
              <a:ext cx="5829928" cy="30008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135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118318" y="574328"/>
              <a:ext cx="5829928" cy="854869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ja-JP" altLang="en-US" sz="4000" dirty="0"/>
                <a:t>Ｑ：　どう　です　か？</a:t>
              </a:r>
              <a:endParaRPr lang="en-US" altLang="en-US" sz="4000" dirty="0"/>
            </a:p>
          </p:txBody>
        </p:sp>
        <p:pic>
          <p:nvPicPr>
            <p:cNvPr id="37" name="Picture 36" descr="Kakigori - Shaved Ice by j4p4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3630" y="841804"/>
              <a:ext cx="436960" cy="363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51341" y="1432893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ja-JP" altLang="en-US" sz="2800" b="1" dirty="0">
                <a:latin typeface="Comic Sans MS" panose="030F0702030302020204" pitchFamily="66" charset="0"/>
              </a:rPr>
              <a:t>反対語 </a:t>
            </a:r>
            <a:r>
              <a:rPr lang="en-US" altLang="ja-JP" sz="2800" b="1" dirty="0">
                <a:latin typeface="Comic Sans MS" panose="030F0702030302020204" pitchFamily="66" charset="0"/>
              </a:rPr>
              <a:t>‐</a:t>
            </a:r>
            <a:r>
              <a:rPr lang="ja-JP" altLang="en-US" sz="2800" b="1" dirty="0">
                <a:latin typeface="Comic Sans MS" panose="030F0702030302020204" pitchFamily="66" charset="0"/>
              </a:rPr>
              <a:t> はんたいご</a:t>
            </a:r>
            <a:endParaRPr lang="en-US" altLang="ja-JP" sz="2800" b="1" dirty="0"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altLang="en-US" sz="2800" b="1" dirty="0">
                <a:latin typeface="Comic Sans MS" panose="030F0702030302020204" pitchFamily="66" charset="0"/>
              </a:rPr>
              <a:t>Antonyms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508" y="2476500"/>
            <a:ext cx="3258283" cy="2862322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altLang="ja-JP" dirty="0">
              <a:ln>
                <a:solidFill>
                  <a:schemeClr val="accent1"/>
                </a:solidFill>
              </a:ln>
            </a:endParaRPr>
          </a:p>
          <a:p>
            <a:r>
              <a:rPr lang="ja-JP" altLang="en-US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あまい</a:t>
            </a:r>
            <a:endParaRPr lang="en-US" altLang="ja-JP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altLang="ja-JP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おいしい</a:t>
            </a:r>
            <a:endParaRPr lang="en-US" altLang="ja-JP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altLang="ja-JP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あつい</a:t>
            </a:r>
            <a:endParaRPr lang="en-US" altLang="ja-JP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altLang="ja-JP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いいにおい</a:t>
            </a:r>
            <a:endParaRPr lang="en-US" altLang="ja-JP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altLang="ja-JP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こい</a:t>
            </a:r>
            <a:endParaRPr lang="en-US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9290" y="2745892"/>
            <a:ext cx="90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からい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9288" y="3265325"/>
            <a:ext cx="161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FF6600"/>
                </a:solidFill>
              </a:rPr>
              <a:t>おいしくない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9290" y="3861494"/>
            <a:ext cx="112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n>
                  <a:solidFill>
                    <a:schemeClr val="accent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つめたい</a:t>
            </a:r>
            <a:endParaRPr lang="en-US" b="1" dirty="0">
              <a:ln>
                <a:solidFill>
                  <a:schemeClr val="accent1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9290" y="4379119"/>
            <a:ext cx="161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chemeClr val="accent6"/>
                </a:solidFill>
              </a:rPr>
              <a:t>へんなにおい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9290" y="4950765"/>
            <a:ext cx="89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002060"/>
                </a:solidFill>
              </a:rPr>
              <a:t>うすい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9" r="7744" b="6299"/>
          <a:stretch/>
        </p:blipFill>
        <p:spPr>
          <a:xfrm>
            <a:off x="7480848" y="1888229"/>
            <a:ext cx="2113528" cy="1830103"/>
          </a:xfrm>
          <a:prstGeom prst="rect">
            <a:avLst/>
          </a:prstGeom>
        </p:spPr>
      </p:pic>
      <p:pic>
        <p:nvPicPr>
          <p:cNvPr id="1026" name="Picture 2" descr="https://microdiet.net/images/%e3%81%8b%e3%81%8d%e6%b0%b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99" y="4542717"/>
            <a:ext cx="1777204" cy="177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054" y="2610232"/>
            <a:ext cx="2260661" cy="16954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32588" r="6706"/>
          <a:stretch/>
        </p:blipFill>
        <p:spPr>
          <a:xfrm>
            <a:off x="8138709" y="4557930"/>
            <a:ext cx="1527594" cy="1660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28103" t="8056" r="14946"/>
          <a:stretch/>
        </p:blipFill>
        <p:spPr>
          <a:xfrm>
            <a:off x="9931309" y="3126492"/>
            <a:ext cx="1842248" cy="1982843"/>
          </a:xfrm>
          <a:prstGeom prst="rect">
            <a:avLst/>
          </a:prstGeom>
        </p:spPr>
      </p:pic>
      <p:sp>
        <p:nvSpPr>
          <p:cNvPr id="41" name="テキスト ボックス 3"/>
          <p:cNvSpPr txBox="1">
            <a:spLocks noChangeArrowheads="1"/>
          </p:cNvSpPr>
          <p:nvPr/>
        </p:nvSpPr>
        <p:spPr bwMode="auto">
          <a:xfrm>
            <a:off x="3854430" y="1842383"/>
            <a:ext cx="8019912" cy="446276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2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ja-JP" sz="1000" b="1" dirty="0">
              <a:solidFill>
                <a:srgbClr val="2857A5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ja-JP" sz="3200" b="1" dirty="0">
                <a:latin typeface="Comic Sans MS" panose="030F0702030302020204" pitchFamily="66" charset="0"/>
              </a:rPr>
              <a:t>Conversation</a:t>
            </a:r>
            <a:r>
              <a:rPr lang="en-US" altLang="en-US" sz="3200" b="1" dirty="0">
                <a:latin typeface="Comic Sans MS" panose="030F0702030302020204" pitchFamily="66" charset="0"/>
              </a:rPr>
              <a:t> Practice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ja-JP" sz="1600" u="sng" dirty="0">
              <a:solidFill>
                <a:srgbClr val="92D05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2400" b="1" dirty="0">
                <a:solidFill>
                  <a:srgbClr val="FF3300"/>
                </a:solidFill>
                <a:latin typeface="Comic Sans MS" panose="030F0702030302020204" pitchFamily="66" charset="0"/>
              </a:rPr>
              <a:t>Everyone:</a:t>
            </a:r>
            <a:r>
              <a:rPr lang="ja-JP" altLang="en-US" sz="2400" b="1" dirty="0">
                <a:solidFill>
                  <a:srgbClr val="FF3300"/>
                </a:solidFill>
                <a:latin typeface="Comic Sans MS" panose="030F0702030302020204" pitchFamily="66" charset="0"/>
              </a:rPr>
              <a:t>　いただきます！</a:t>
            </a:r>
            <a:endParaRPr kumimoji="1" lang="en-US" altLang="ko-KR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ko-KR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	</a:t>
            </a:r>
            <a:endParaRPr kumimoji="1" lang="en-US" altLang="ko-KR" sz="1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＿</a:t>
            </a:r>
            <a:r>
              <a:rPr lang="ja-JP" altLang="en-US" sz="2400" b="1" u="sng" dirty="0">
                <a:latin typeface="+mn-ea"/>
                <a:ea typeface="+mn-ea"/>
              </a:rPr>
              <a:t>　</a:t>
            </a:r>
            <a:r>
              <a:rPr lang="ja-JP" altLang="en-US" sz="2400" b="1" dirty="0">
                <a:latin typeface="+mn-ea"/>
                <a:ea typeface="+mn-ea"/>
              </a:rPr>
              <a:t>さんのラーメンはおいしそうですね</a:t>
            </a:r>
            <a:endParaRPr lang="en-US" altLang="ja-JP" sz="2400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1400" b="1" dirty="0">
              <a:solidFill>
                <a:srgbClr val="C00000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FF3300"/>
                </a:solidFill>
                <a:latin typeface="+mn-ea"/>
                <a:ea typeface="+mn-ea"/>
              </a:rPr>
              <a:t>せいと２：　はい（いいえ）、とても </a:t>
            </a:r>
            <a:r>
              <a:rPr lang="ja-JP" altLang="en-US" sz="2400" b="1" u="sng" dirty="0">
                <a:solidFill>
                  <a:srgbClr val="FF3300"/>
                </a:solidFill>
                <a:latin typeface="+mn-ea"/>
                <a:ea typeface="+mn-ea"/>
              </a:rPr>
              <a:t>              </a:t>
            </a:r>
            <a:r>
              <a:rPr lang="ja-JP" altLang="en-US" sz="2400" b="1" dirty="0">
                <a:solidFill>
                  <a:srgbClr val="FF3300"/>
                </a:solidFill>
                <a:latin typeface="+mn-ea"/>
                <a:ea typeface="+mn-ea"/>
              </a:rPr>
              <a:t>です。</a:t>
            </a:r>
            <a:endParaRPr lang="en-US" altLang="ja-JP" sz="2400" b="1" dirty="0">
              <a:solidFill>
                <a:srgbClr val="FF3300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1400" b="1" dirty="0">
              <a:solidFill>
                <a:srgbClr val="1D3F75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ちょっとください。</a:t>
            </a:r>
            <a:endParaRPr lang="en-US" altLang="ja-JP" sz="2400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1400" b="1" dirty="0">
              <a:solidFill>
                <a:srgbClr val="9AB7E6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FF3300"/>
                </a:solidFill>
                <a:latin typeface="+mn-ea"/>
                <a:ea typeface="+mn-ea"/>
              </a:rPr>
              <a:t>せいと２：　どうぞ（いやです。）</a:t>
            </a:r>
            <a:endParaRPr lang="en-US" altLang="ja-JP" sz="2400" b="1" dirty="0">
              <a:solidFill>
                <a:srgbClr val="FF3300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1400" b="1" dirty="0">
              <a:solidFill>
                <a:srgbClr val="1D3F75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おいしかったです。ごちそうさまでした。</a:t>
            </a:r>
            <a:endParaRPr lang="en-US" altLang="ja-JP" sz="2400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1200" b="1" dirty="0">
              <a:solidFill>
                <a:srgbClr val="9AB7E6"/>
              </a:solidFill>
              <a:latin typeface="+mn-ea"/>
              <a:ea typeface="+mn-ea"/>
            </a:endParaRPr>
          </a:p>
        </p:txBody>
      </p:sp>
      <p:sp>
        <p:nvSpPr>
          <p:cNvPr id="29" name="object 9">
            <a:extLst>
              <a:ext uri="{FF2B5EF4-FFF2-40B4-BE49-F238E27FC236}">
                <a16:creationId xmlns:a16="http://schemas.microsoft.com/office/drawing/2014/main" id="{B829B1DF-5DBD-4CA6-83A0-C08C9373B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45263"/>
            <a:ext cx="9144000" cy="198437"/>
          </a:xfrm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1505"/>
              </a:lnSpc>
              <a:defRPr/>
            </a:pPr>
            <a:r>
              <a:rPr sz="1400" dirty="0">
                <a:solidFill>
                  <a:srgbClr val="FF0000"/>
                </a:solidFill>
              </a:rPr>
              <a:t>©Japan-America Society of State of</a:t>
            </a:r>
            <a:r>
              <a:rPr sz="1400" spc="-95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146656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2" descr="http://cf067b.medialib.glogster.com/media/c9/c9e0fe45c2b27bcaf59777df9b8498b657c1fff7ab60f935b4cba8bebac1f1d8/restaurant-check1-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56" y="137946"/>
            <a:ext cx="1154293" cy="111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4" descr="http://thumbs.dreamstime.com/x/japanese-yen-10000-yen-bill-162312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471" y="230385"/>
            <a:ext cx="2099273" cy="99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TextBox 15"/>
          <p:cNvSpPr txBox="1">
            <a:spLocks noChangeArrowheads="1"/>
          </p:cNvSpPr>
          <p:nvPr/>
        </p:nvSpPr>
        <p:spPr bwMode="auto">
          <a:xfrm>
            <a:off x="1524000" y="230385"/>
            <a:ext cx="46803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b="1" dirty="0">
                <a:latin typeface="Comic Sans MS" panose="030F0702030302020204" pitchFamily="66" charset="0"/>
              </a:rPr>
              <a:t>（お）会計　</a:t>
            </a:r>
            <a:r>
              <a:rPr lang="en-US" altLang="ja-JP" b="1" dirty="0">
                <a:latin typeface="Comic Sans MS" panose="030F0702030302020204" pitchFamily="66" charset="0"/>
              </a:rPr>
              <a:t>‐</a:t>
            </a:r>
            <a:r>
              <a:rPr lang="ja-JP" altLang="en-US" b="1" dirty="0">
                <a:latin typeface="Comic Sans MS" panose="030F0702030302020204" pitchFamily="66" charset="0"/>
              </a:rPr>
              <a:t>　（お）かいけい　</a:t>
            </a:r>
            <a:endParaRPr lang="en-US" altLang="ja-JP" b="1" dirty="0"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3600" b="1" dirty="0">
                <a:latin typeface="Comic Sans MS" panose="030F0702030302020204" pitchFamily="66" charset="0"/>
              </a:rPr>
              <a:t>Paying the Bill</a:t>
            </a:r>
            <a:endParaRPr lang="en-US" altLang="en-US" sz="3300" dirty="0"/>
          </a:p>
        </p:txBody>
      </p:sp>
      <p:sp>
        <p:nvSpPr>
          <p:cNvPr id="17" name="Right Arrow 16"/>
          <p:cNvSpPr/>
          <p:nvPr/>
        </p:nvSpPr>
        <p:spPr>
          <a:xfrm rot="1107964">
            <a:off x="7464933" y="478027"/>
            <a:ext cx="642939" cy="431006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23" name="テキスト ボックス 3"/>
          <p:cNvSpPr txBox="1">
            <a:spLocks noChangeArrowheads="1"/>
          </p:cNvSpPr>
          <p:nvPr/>
        </p:nvSpPr>
        <p:spPr bwMode="auto">
          <a:xfrm>
            <a:off x="491319" y="1491685"/>
            <a:ext cx="11218460" cy="4763355"/>
          </a:xfrm>
          <a:prstGeom prst="rect">
            <a:avLst/>
          </a:prstGeom>
          <a:solidFill>
            <a:srgbClr val="FFFFFF"/>
          </a:solidFill>
          <a:ln w="76200">
            <a:solidFill>
              <a:srgbClr val="FF66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ja-JP" sz="3200" b="1" dirty="0">
                <a:latin typeface="Comic Sans MS" panose="030F0702030302020204" pitchFamily="66" charset="0"/>
              </a:rPr>
              <a:t>Conversation</a:t>
            </a:r>
            <a:r>
              <a:rPr lang="en-US" altLang="en-US" sz="3200" b="1" dirty="0">
                <a:latin typeface="Comic Sans MS" panose="030F0702030302020204" pitchFamily="66" charset="0"/>
              </a:rPr>
              <a:t> Practice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1" lang="en-US" altLang="ko-KR" sz="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	</a:t>
            </a:r>
            <a:endParaRPr kumimoji="1" lang="en-US" altLang="ko-KR" sz="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今日は、　私が　ごちそうします。</a:t>
            </a:r>
            <a:endParaRPr lang="en-US" altLang="ja-JP" sz="600" dirty="0">
              <a:solidFill>
                <a:srgbClr val="2857A5"/>
              </a:solidFill>
              <a:latin typeface="+mn-ea"/>
              <a:ea typeface="+mn-ea"/>
            </a:endParaRPr>
          </a:p>
          <a:p>
            <a:pPr>
              <a:buNone/>
            </a:pPr>
            <a:r>
              <a:rPr lang="ja-JP" altLang="en-US" sz="2400" b="1" dirty="0">
                <a:solidFill>
                  <a:srgbClr val="FF3300"/>
                </a:solidFill>
                <a:latin typeface="+mn-ea"/>
                <a:ea typeface="+mn-ea"/>
              </a:rPr>
              <a:t>グループ：　ありがとう＿＿さん！　ごちそうさまでした。</a:t>
            </a:r>
            <a:endParaRPr lang="en-US" sz="2400" b="1" dirty="0">
              <a:solidFill>
                <a:srgbClr val="FF3300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800" b="1" dirty="0">
              <a:solidFill>
                <a:srgbClr val="1D3F75"/>
              </a:solidFill>
              <a:latin typeface="+mn-ea"/>
              <a:ea typeface="+mn-ea"/>
            </a:endParaRPr>
          </a:p>
          <a:p>
            <a:pPr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</a:t>
            </a:r>
            <a:r>
              <a:rPr lang="en-US" altLang="ja-JP" sz="2400" b="1" dirty="0">
                <a:latin typeface="+mn-ea"/>
                <a:ea typeface="+mn-ea"/>
              </a:rPr>
              <a:t>(To waitperson) </a:t>
            </a:r>
            <a:r>
              <a:rPr lang="ja-JP" altLang="en-US" sz="2400" b="1" dirty="0">
                <a:latin typeface="+mn-ea"/>
                <a:ea typeface="+mn-ea"/>
              </a:rPr>
              <a:t>すみません。（お）</a:t>
            </a:r>
            <a:r>
              <a:rPr lang="ja-JP" altLang="en-US" sz="2400" b="1" dirty="0" err="1">
                <a:latin typeface="+mn-ea"/>
                <a:ea typeface="+mn-ea"/>
              </a:rPr>
              <a:t>か</a:t>
            </a:r>
            <a:r>
              <a:rPr lang="ja-JP" altLang="en-US" sz="2400" b="1" dirty="0">
                <a:latin typeface="+mn-ea"/>
                <a:ea typeface="+mn-ea"/>
              </a:rPr>
              <a:t>いけいを  おねがいします。</a:t>
            </a:r>
            <a:endParaRPr lang="en-US" altLang="en-US" sz="2400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800" b="1" dirty="0">
              <a:solidFill>
                <a:srgbClr val="9AB7E6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FF6600"/>
                </a:solidFill>
                <a:latin typeface="+mn-ea"/>
                <a:ea typeface="+mn-ea"/>
              </a:rPr>
              <a:t>　　店員：　かしこまりました。どうぞ。</a:t>
            </a:r>
            <a:endParaRPr lang="en-US" altLang="en-US" sz="2400" b="1" dirty="0">
              <a:solidFill>
                <a:srgbClr val="FF6600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800" b="1" dirty="0">
              <a:solidFill>
                <a:srgbClr val="1D3F75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（お）しはらい　は　どこ　です　か？</a:t>
            </a:r>
            <a:endParaRPr lang="en-US" altLang="ja-JP" sz="2400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800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FF6600"/>
                </a:solidFill>
                <a:latin typeface="+mn-ea"/>
                <a:ea typeface="+mn-ea"/>
              </a:rPr>
              <a:t>　　店員：　あちらの　レジで　おねがいします。</a:t>
            </a:r>
            <a:endParaRPr lang="en-US" altLang="ja-JP" sz="2400" b="1" dirty="0">
              <a:solidFill>
                <a:srgbClr val="FF6600"/>
              </a:soli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solidFill>
                  <a:srgbClr val="FF6600"/>
                </a:solidFill>
                <a:latin typeface="+mn-ea"/>
                <a:ea typeface="+mn-ea"/>
              </a:rPr>
              <a:t>　　店員：　１万円です</a:t>
            </a:r>
            <a:r>
              <a:rPr lang="ja-JP" altLang="en-US" sz="2400" b="1" dirty="0">
                <a:solidFill>
                  <a:srgbClr val="959F83"/>
                </a:solidFill>
                <a:latin typeface="+mn-ea"/>
                <a:ea typeface="+mn-ea"/>
              </a:rPr>
              <a:t>　</a:t>
            </a:r>
            <a:r>
              <a:rPr lang="ja-JP" altLang="en-US" sz="2400" b="1" dirty="0">
                <a:latin typeface="+mn-ea"/>
                <a:ea typeface="+mn-ea"/>
              </a:rPr>
              <a:t>　</a:t>
            </a:r>
            <a:endParaRPr lang="en-US" altLang="ja-JP" sz="2400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800" b="1" dirty="0">
                <a:latin typeface="+mn-ea"/>
                <a:ea typeface="+mn-ea"/>
              </a:rPr>
              <a:t>　</a:t>
            </a:r>
            <a:endParaRPr lang="en-US" altLang="ja-JP" sz="800" b="1" dirty="0"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b="1" dirty="0">
                <a:latin typeface="+mn-ea"/>
                <a:ea typeface="+mn-ea"/>
              </a:rPr>
              <a:t>せいと１：　はい</a:t>
            </a:r>
            <a:endParaRPr lang="en-US" altLang="en-US" sz="2400" b="1" dirty="0">
              <a:latin typeface="+mn-ea"/>
              <a:ea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76820" y="5017852"/>
            <a:ext cx="3651819" cy="181853"/>
            <a:chOff x="2641405" y="5508461"/>
            <a:chExt cx="3834305" cy="253921"/>
          </a:xfrm>
        </p:grpSpPr>
        <p:pic>
          <p:nvPicPr>
            <p:cNvPr id="24" name="Picture 4" descr="http://thumbs.dreamstime.com/x/japanese-yen-10000-yen-bill-162312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405" y="5514016"/>
              <a:ext cx="523021" cy="24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" descr="http://thumbs.dreamstime.com/x/japanese-yen-10000-yen-bill-162312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9226" y="5508461"/>
              <a:ext cx="523021" cy="24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" descr="http://thumbs.dreamstime.com/x/japanese-yen-10000-yen-bill-162312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047" y="5508461"/>
              <a:ext cx="523021" cy="24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" descr="http://thumbs.dreamstime.com/x/japanese-yen-10000-yen-bill-162312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4868" y="5508461"/>
              <a:ext cx="523021" cy="24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" descr="http://thumbs.dreamstime.com/x/japanese-yen-10000-yen-bill-162312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2689" y="5508461"/>
              <a:ext cx="523021" cy="24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object 9">
            <a:extLst>
              <a:ext uri="{FF2B5EF4-FFF2-40B4-BE49-F238E27FC236}">
                <a16:creationId xmlns:a16="http://schemas.microsoft.com/office/drawing/2014/main" id="{D725406D-8C95-4DCC-8DB9-12398147D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45263"/>
            <a:ext cx="9144000" cy="198437"/>
          </a:xfrm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1505"/>
              </a:lnSpc>
              <a:defRPr/>
            </a:pPr>
            <a:r>
              <a:rPr sz="1400" dirty="0">
                <a:solidFill>
                  <a:srgbClr val="FF0000"/>
                </a:solidFill>
              </a:rPr>
              <a:t>©Japan-America Society of State of</a:t>
            </a:r>
            <a:r>
              <a:rPr sz="1400" spc="-95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112463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ttp://sozai-good.com/wp-content/uploads/2014/04/5d8a4bdcc3afed7f7f06aa947c74db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0" r="26987"/>
          <a:stretch>
            <a:fillRect/>
          </a:stretch>
        </p:blipFill>
        <p:spPr bwMode="auto">
          <a:xfrm>
            <a:off x="1359937" y="1144196"/>
            <a:ext cx="73461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http://www.mojimaru.com/mojiga/img/pdQFmvZ9.png?14573962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366" y="1728793"/>
            <a:ext cx="2171700" cy="23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 descr="http://www.mojimaru.com/mojiga/img/h2ErzBAO.png?14573962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305" y="2080027"/>
            <a:ext cx="2645569" cy="24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26" descr="http://www.mojimaru.com/mojiga/img/R36yMFNE.png?14573974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305" y="3619238"/>
            <a:ext cx="1243013" cy="30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28" descr="http://www.mojimaru.com/mojiga/img/KvHt1djU.png?145739748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305" y="4175783"/>
            <a:ext cx="3464719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34" descr="http://www.mojimaru.com/mojiga/img/sKFAi3PJ.png?14573982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335" y="5703681"/>
            <a:ext cx="2145506" cy="26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r="19744"/>
          <a:stretch/>
        </p:blipFill>
        <p:spPr>
          <a:xfrm>
            <a:off x="902931" y="4879182"/>
            <a:ext cx="1065532" cy="1609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r="62343"/>
          <a:stretch/>
        </p:blipFill>
        <p:spPr>
          <a:xfrm>
            <a:off x="1717745" y="3162894"/>
            <a:ext cx="653458" cy="1527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82553" y="159653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Welcome!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How many in your party?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82553" y="3666255"/>
            <a:ext cx="3733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It that everything?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2554" y="5603221"/>
            <a:ext cx="3558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Thank you for waiting!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457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日本語 </a:t>
            </a:r>
            <a:r>
              <a:rPr lang="en-US" altLang="ja-JP" sz="4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You Will Encounter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DF646D-0138-433B-969D-34CA5EF0D9A0}"/>
              </a:ext>
            </a:extLst>
          </p:cNvPr>
          <p:cNvGrpSpPr/>
          <p:nvPr/>
        </p:nvGrpSpPr>
        <p:grpSpPr>
          <a:xfrm>
            <a:off x="5483087" y="4514854"/>
            <a:ext cx="3705225" cy="714478"/>
            <a:chOff x="4524375" y="4848225"/>
            <a:chExt cx="3705225" cy="7144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5C6A1A-F9C0-4C62-9064-6FF1B3565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82" b="96154" l="3429" r="96571">
                          <a14:foregroundMark x1="21143" y1="67949" x2="3429" y2="69231"/>
                          <a14:foregroundMark x1="42286" y1="71795" x2="31429" y2="96154"/>
                          <a14:foregroundMark x1="16000" y1="62179" x2="35429" y2="53205"/>
                          <a14:foregroundMark x1="35429" y1="53205" x2="56000" y2="64744"/>
                          <a14:backgroundMark x1="96000" y1="53846" x2="28571" y2="641"/>
                          <a14:backgroundMark x1="26857" y1="17308" x2="97143" y2="1923"/>
                          <a14:backgroundMark x1="97714" y1="14744" x2="39121" y2="45080"/>
                          <a14:backgroundMark x1="24926" y1="50383" x2="23429" y2="50641"/>
                          <a14:backgroundMark x1="50857" y1="31410" x2="33714" y2="25000"/>
                          <a14:backgroundMark x1="39429" y1="25000" x2="78857" y2="16667"/>
                          <a14:backgroundMark x1="78857" y1="16667" x2="80571" y2="14744"/>
                          <a14:backgroundMark x1="95429" y1="31410" x2="61714" y2="46795"/>
                          <a14:backgroundMark x1="61714" y1="46795" x2="59429" y2="46795"/>
                          <a14:backgroundMark x1="63429" y1="47436" x2="60000" y2="51282"/>
                          <a14:backgroundMark x1="63429" y1="51923" x2="57143" y2="53205"/>
                        </a14:backgroundRemoval>
                      </a14:imgEffect>
                    </a14:imgLayer>
                  </a14:imgProps>
                </a:ext>
              </a:extLst>
            </a:blip>
            <a:srcRect t="47913" r="28172"/>
            <a:stretch/>
          </p:blipFill>
          <p:spPr>
            <a:xfrm>
              <a:off x="5333634" y="4848225"/>
              <a:ext cx="1105266" cy="7144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A6F4B2-6734-48BB-B18C-2881C121E76E}"/>
                </a:ext>
              </a:extLst>
            </p:cNvPr>
            <p:cNvSpPr txBox="1"/>
            <p:nvPr/>
          </p:nvSpPr>
          <p:spPr>
            <a:xfrm>
              <a:off x="4524375" y="5076825"/>
              <a:ext cx="3705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b="1" dirty="0">
                  <a:solidFill>
                    <a:srgbClr val="2E75B6"/>
                  </a:solidFill>
                </a:rPr>
                <a:t>はい。</a:t>
              </a:r>
              <a:r>
                <a:rPr lang="ja-JP" altLang="en-US" dirty="0">
                  <a:solidFill>
                    <a:srgbClr val="2E75B6"/>
                  </a:solidFill>
                </a:rPr>
                <a:t>             　　</a:t>
              </a:r>
              <a:r>
                <a:rPr lang="en-US" altLang="ja-JP" dirty="0">
                  <a:solidFill>
                    <a:srgbClr val="2E75B6"/>
                  </a:solidFill>
                  <a:latin typeface="Comic Sans MS" panose="030F0702030302020204" pitchFamily="66" charset="0"/>
                </a:rPr>
                <a:t>Yes, thank you.</a:t>
              </a:r>
              <a:endParaRPr lang="en-US" dirty="0">
                <a:solidFill>
                  <a:srgbClr val="2E75B6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B6DC1C-5792-4BB0-8DC6-892885EE93FA}"/>
              </a:ext>
            </a:extLst>
          </p:cNvPr>
          <p:cNvGrpSpPr/>
          <p:nvPr/>
        </p:nvGrpSpPr>
        <p:grpSpPr>
          <a:xfrm>
            <a:off x="2756453" y="1987838"/>
            <a:ext cx="6435173" cy="1222264"/>
            <a:chOff x="1232452" y="2292634"/>
            <a:chExt cx="6435173" cy="12222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F6777A-A361-4230-92B7-69CE0837A833}"/>
                </a:ext>
              </a:extLst>
            </p:cNvPr>
            <p:cNvGrpSpPr/>
            <p:nvPr/>
          </p:nvGrpSpPr>
          <p:grpSpPr>
            <a:xfrm>
              <a:off x="1232452" y="2292634"/>
              <a:ext cx="6435173" cy="1222264"/>
              <a:chOff x="1232452" y="2292634"/>
              <a:chExt cx="6435173" cy="122226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E179DD-F0AF-487D-83C8-F9231E9FEB13}"/>
                  </a:ext>
                </a:extLst>
              </p:cNvPr>
              <p:cNvGrpSpPr/>
              <p:nvPr/>
            </p:nvGrpSpPr>
            <p:grpSpPr>
              <a:xfrm>
                <a:off x="2305051" y="2782907"/>
                <a:ext cx="5362574" cy="731991"/>
                <a:chOff x="2305051" y="2782907"/>
                <a:chExt cx="5362574" cy="731991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A2137B04-7125-44B3-ABA4-2DDE0E3783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6489" b="99237" l="1899" r="98945">
                              <a14:foregroundMark x1="16034" y1="50000" x2="7173" y2="24046"/>
                              <a14:foregroundMark x1="13924" y1="40076" x2="3376" y2="45420"/>
                              <a14:foregroundMark x1="3376" y1="45420" x2="1899" y2="45420"/>
                              <a14:foregroundMark x1="8228" y1="44656" x2="19198" y2="42748"/>
                              <a14:foregroundMark x1="15612" y1="56870" x2="14768" y2="97328"/>
                              <a14:foregroundMark x1="12447" y1="66794" x2="4641" y2="60305"/>
                              <a14:foregroundMark x1="41772" y1="50763" x2="43038" y2="99618"/>
                              <a14:foregroundMark x1="43038" y1="99618" x2="43249" y2="99618"/>
                              <a14:foregroundMark x1="41983" y1="50000" x2="41772" y2="83588"/>
                              <a14:foregroundMark x1="41772" y1="83588" x2="43249" y2="89313"/>
                              <a14:foregroundMark x1="43249" y1="89313" x2="43249" y2="89313"/>
                              <a14:foregroundMark x1="41561" y1="62214" x2="39873" y2="93511"/>
                              <a14:foregroundMark x1="39662" y1="61450" x2="39241" y2="72901"/>
                              <a14:foregroundMark x1="14346" y1="54580" x2="24684" y2="99618"/>
                              <a14:foregroundMark x1="13291" y1="33588" x2="9283" y2="22519"/>
                              <a14:foregroundMark x1="9494" y1="36641" x2="3586" y2="33206"/>
                              <a14:foregroundMark x1="8650" y1="51145" x2="4008" y2="44275"/>
                              <a14:foregroundMark x1="8861" y1="26718" x2="19409" y2="24809"/>
                              <a14:foregroundMark x1="19409" y1="24809" x2="21730" y2="33588"/>
                              <a14:foregroundMark x1="32911" y1="11450" x2="32068" y2="8397"/>
                              <a14:foregroundMark x1="38608" y1="11450" x2="36920" y2="6870"/>
                              <a14:foregroundMark x1="48101" y1="46947" x2="51266" y2="50000"/>
                              <a14:foregroundMark x1="83122" y1="43511" x2="98945" y2="26718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6835" y="2782907"/>
                  <a:ext cx="1324290" cy="731991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62130E8-8FFF-43BA-9429-469D108C0A60}"/>
                    </a:ext>
                  </a:extLst>
                </p:cNvPr>
                <p:cNvSpPr txBox="1"/>
                <p:nvPr/>
              </p:nvSpPr>
              <p:spPr>
                <a:xfrm>
                  <a:off x="2305051" y="3057525"/>
                  <a:ext cx="53625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ja-JP" altLang="en-US" b="1" dirty="0">
                      <a:solidFill>
                        <a:srgbClr val="2E75B6"/>
                      </a:solidFill>
                    </a:rPr>
                    <a:t>４人です。</a:t>
                  </a:r>
                  <a:r>
                    <a:rPr lang="ja-JP" altLang="en-US" dirty="0">
                      <a:solidFill>
                        <a:srgbClr val="2E75B6"/>
                      </a:solidFill>
                    </a:rPr>
                    <a:t>　                      　</a:t>
                  </a:r>
                  <a:r>
                    <a:rPr lang="en-US" altLang="ja-JP" dirty="0">
                      <a:solidFill>
                        <a:srgbClr val="2E75B6"/>
                      </a:solidFill>
                      <a:latin typeface="Comic Sans MS" panose="030F0702030302020204" pitchFamily="66" charset="0"/>
                    </a:rPr>
                    <a:t>There are 4 of us.</a:t>
                  </a:r>
                  <a:endParaRPr lang="en-US" dirty="0">
                    <a:solidFill>
                      <a:srgbClr val="2E75B6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E12EDA2-843C-41DE-819B-4D6550546D58}"/>
                  </a:ext>
                </a:extLst>
              </p:cNvPr>
              <p:cNvSpPr/>
              <p:nvPr/>
            </p:nvSpPr>
            <p:spPr>
              <a:xfrm>
                <a:off x="1232452" y="2292634"/>
                <a:ext cx="1139687" cy="397565"/>
              </a:xfrm>
              <a:prstGeom prst="roundRect">
                <a:avLst>
                  <a:gd name="adj" fmla="val 50000"/>
                </a:avLst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6A4E02-3EA3-46C8-BAC3-877A136AB452}"/>
                </a:ext>
              </a:extLst>
            </p:cNvPr>
            <p:cNvSpPr txBox="1"/>
            <p:nvPr/>
          </p:nvSpPr>
          <p:spPr>
            <a:xfrm>
              <a:off x="2756453" y="2862469"/>
              <a:ext cx="516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 b="1" dirty="0" err="1">
                  <a:solidFill>
                    <a:srgbClr val="2E75B6"/>
                  </a:solidFill>
                </a:rPr>
                <a:t>にん</a:t>
              </a:r>
              <a:endParaRPr lang="en-US" sz="1200" b="1" dirty="0">
                <a:solidFill>
                  <a:srgbClr val="2E75B6"/>
                </a:solidFill>
              </a:endParaRPr>
            </a:p>
          </p:txBody>
        </p:sp>
      </p:grpSp>
      <p:sp>
        <p:nvSpPr>
          <p:cNvPr id="24" name="object 9">
            <a:extLst>
              <a:ext uri="{FF2B5EF4-FFF2-40B4-BE49-F238E27FC236}">
                <a16:creationId xmlns:a16="http://schemas.microsoft.com/office/drawing/2014/main" id="{D029FDD3-C82A-4EEB-B9BE-9F011529F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45263"/>
            <a:ext cx="9144000" cy="198437"/>
          </a:xfrm>
        </p:spPr>
        <p:txBody>
          <a:bodyPr wrap="square" lIns="0" tIns="0" rIns="0" bIns="0">
            <a:spAutoFit/>
          </a:bodyPr>
          <a:lstStyle/>
          <a:p>
            <a:pPr marL="12700">
              <a:lnSpc>
                <a:spcPts val="1505"/>
              </a:lnSpc>
              <a:defRPr/>
            </a:pPr>
            <a:r>
              <a:rPr sz="1400" dirty="0">
                <a:solidFill>
                  <a:srgbClr val="FF0000"/>
                </a:solidFill>
              </a:rPr>
              <a:t>©Japan-America Society of State of</a:t>
            </a:r>
            <a:r>
              <a:rPr sz="1400" spc="-95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413786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505C44679F2A46A04076491DB1E70A" ma:contentTypeVersion="17" ma:contentTypeDescription="Create a new document." ma:contentTypeScope="" ma:versionID="f083d615437b3cb7b4468bfdd2164e7a">
  <xsd:schema xmlns:xsd="http://www.w3.org/2001/XMLSchema" xmlns:xs="http://www.w3.org/2001/XMLSchema" xmlns:p="http://schemas.microsoft.com/office/2006/metadata/properties" xmlns:ns2="d7c77a91-0dee-4871-9165-b73edb7f9da1" xmlns:ns3="c20a00a2-2ff6-47e9-84e4-8c37b0e2b111" targetNamespace="http://schemas.microsoft.com/office/2006/metadata/properties" ma:root="true" ma:fieldsID="868dcf52893452650ac996efbb872da2" ns2:_="" ns3:_="">
    <xsd:import namespace="d7c77a91-0dee-4871-9165-b73edb7f9da1"/>
    <xsd:import namespace="c20a00a2-2ff6-47e9-84e4-8c37b0e2b1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c77a91-0dee-4871-9165-b73edb7f9d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1e1607d-c9dc-4763-af19-338910dae6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a00a2-2ff6-47e9-84e4-8c37b0e2b11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5987ea5-4b46-4dd6-9a80-d30cc6e5b0b5}" ma:internalName="TaxCatchAll" ma:showField="CatchAllData" ma:web="c20a00a2-2ff6-47e9-84e4-8c37b0e2b1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c77a91-0dee-4871-9165-b73edb7f9da1">
      <Terms xmlns="http://schemas.microsoft.com/office/infopath/2007/PartnerControls"/>
    </lcf76f155ced4ddcb4097134ff3c332f>
    <TaxCatchAll xmlns="c20a00a2-2ff6-47e9-84e4-8c37b0e2b111" xsi:nil="true"/>
  </documentManagement>
</p:properties>
</file>

<file path=customXml/itemProps1.xml><?xml version="1.0" encoding="utf-8"?>
<ds:datastoreItem xmlns:ds="http://schemas.openxmlformats.org/officeDocument/2006/customXml" ds:itemID="{4EF0AEE7-0F49-4428-89DA-A9A9203D1CF6}"/>
</file>

<file path=customXml/itemProps2.xml><?xml version="1.0" encoding="utf-8"?>
<ds:datastoreItem xmlns:ds="http://schemas.openxmlformats.org/officeDocument/2006/customXml" ds:itemID="{738ED8AC-DB76-4905-9201-30CA1B3E0B57}"/>
</file>

<file path=customXml/itemProps3.xml><?xml version="1.0" encoding="utf-8"?>
<ds:datastoreItem xmlns:ds="http://schemas.openxmlformats.org/officeDocument/2006/customXml" ds:itemID="{DE426C07-BABD-45DB-B9F3-1CA2EEA494B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3831</TotalTime>
  <Words>2073</Words>
  <Application>Microsoft Office PowerPoint</Application>
  <PresentationFormat>Widescreen</PresentationFormat>
  <Paragraphs>460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Malgun Gothic</vt:lpstr>
      <vt:lpstr>MS Gothic</vt:lpstr>
      <vt:lpstr>MS PGothic</vt:lpstr>
      <vt:lpstr>MS PGothic</vt:lpstr>
      <vt:lpstr>Yu Gothic</vt:lpstr>
      <vt:lpstr>Yu Gothic Light</vt:lpstr>
      <vt:lpstr>Arial</vt:lpstr>
      <vt:lpstr>Calibri</vt:lpstr>
      <vt:lpstr>Calibri Light</vt:lpstr>
      <vt:lpstr>Comic Sans MS</vt:lpstr>
      <vt:lpstr>Wingdings</vt:lpstr>
      <vt:lpstr>Office Theme</vt:lpstr>
      <vt:lpstr>PowerPoint Presentation</vt:lpstr>
      <vt:lpstr>PowerPoint Presentation</vt:lpstr>
      <vt:lpstr>Eating in Japan</vt:lpstr>
      <vt:lpstr>Eating in Japan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jassw_000</dc:creator>
  <cp:lastModifiedBy>Lisa d'Aquila</cp:lastModifiedBy>
  <cp:revision>214</cp:revision>
  <dcterms:created xsi:type="dcterms:W3CDTF">2016-10-13T20:14:17Z</dcterms:created>
  <dcterms:modified xsi:type="dcterms:W3CDTF">2022-03-15T18:05:05Z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0x01010098505C44679F2A46A04076491DB1E70A</vt:lpwstr>
  </property>
  <property fmtid="{D5CDD505-2E9C-101B-9397-08002B2CF9AE}" pid="3" name="MediaServiceImageTags">
    <vt:lpwstr/>
  </property>
</Properties>
</file>