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8"/>
  </p:notesMasterIdLst>
  <p:sldIdLst>
    <p:sldId id="259" r:id="rId2"/>
    <p:sldId id="275" r:id="rId3"/>
    <p:sldId id="260" r:id="rId4"/>
    <p:sldId id="261" r:id="rId5"/>
    <p:sldId id="262" r:id="rId6"/>
    <p:sldId id="267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4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207"/>
    <a:srgbClr val="3D779B"/>
    <a:srgbClr val="78B8E4"/>
    <a:srgbClr val="6E7031"/>
    <a:srgbClr val="46819D"/>
    <a:srgbClr val="F0B369"/>
    <a:srgbClr val="3A2A1B"/>
    <a:srgbClr val="EDE8D3"/>
    <a:srgbClr val="2E1D0D"/>
    <a:srgbClr val="AE2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87" autoAdjust="0"/>
    <p:restoredTop sz="94291" autoAdjust="0"/>
  </p:normalViewPr>
  <p:slideViewPr>
    <p:cSldViewPr snapToGrid="0">
      <p:cViewPr varScale="1">
        <p:scale>
          <a:sx n="110" d="100"/>
          <a:sy n="110" d="100"/>
        </p:scale>
        <p:origin x="13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D0448-921B-4936-9274-CBF9290F194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C8AE5-A705-4F96-9CA2-4F0E7C71B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0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defTabSz="933237">
              <a:defRPr/>
            </a:pPr>
            <a:r>
              <a:rPr lang="en-US" dirty="0"/>
              <a:t>This template can be used as a starter file for presenting training materials in a group setting.</a:t>
            </a:r>
          </a:p>
          <a:p>
            <a:endParaRPr lang="en-US" dirty="0"/>
          </a:p>
          <a:p>
            <a:pPr lvl="0"/>
            <a:r>
              <a:rPr lang="en-US" b="1" dirty="0"/>
              <a:t>Sections</a:t>
            </a:r>
            <a:endParaRPr lang="en-US" dirty="0"/>
          </a:p>
          <a:p>
            <a:pPr lvl="0"/>
            <a:r>
              <a:rPr lang="en-US" dirty="0"/>
              <a:t>Right-click on a slide to add sections. Sections can help to organize your slides or facilitate collaboration between multiple authors.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Notes</a:t>
            </a:r>
          </a:p>
          <a:p>
            <a:pPr lvl="0"/>
            <a:r>
              <a:rPr lang="en-US" dirty="0"/>
              <a:t>Use the Notes section for delivery notes or to provide additional details for the audience. View these notes in Presentation View during your presentation. </a:t>
            </a:r>
          </a:p>
          <a:p>
            <a:pPr lvl="0">
              <a:buFontTx/>
              <a:buNone/>
            </a:pPr>
            <a:r>
              <a:rPr lang="en-US" dirty="0"/>
              <a:t>Keep in mind the font size (important for accessibility, visibility, videotaping, and online production)</a:t>
            </a:r>
          </a:p>
          <a:p>
            <a:pPr lvl="0"/>
            <a:endParaRPr lang="en-US" dirty="0"/>
          </a:p>
          <a:p>
            <a:pPr lvl="0">
              <a:buFontTx/>
              <a:buNone/>
            </a:pPr>
            <a:r>
              <a:rPr lang="en-US" b="1" dirty="0"/>
              <a:t>Coordinated colors </a:t>
            </a:r>
          </a:p>
          <a:p>
            <a:pPr lvl="0">
              <a:buFontTx/>
              <a:buNone/>
            </a:pPr>
            <a:r>
              <a:rPr lang="en-US" dirty="0"/>
              <a:t>Pay particular attention to the graphs, charts, and text boxes. </a:t>
            </a:r>
          </a:p>
          <a:p>
            <a:pPr lvl="0"/>
            <a:r>
              <a:rPr lang="en-US" dirty="0"/>
              <a:t>Consider that attendees will print in black and white or grayscale. Run a test print to make sure your colors work when printed in pure black and white and grayscale.</a:t>
            </a:r>
          </a:p>
          <a:p>
            <a:pPr lvl="0">
              <a:buFontTx/>
              <a:buNone/>
            </a:pPr>
            <a:endParaRPr lang="en-US" dirty="0"/>
          </a:p>
          <a:p>
            <a:pPr lvl="0">
              <a:buFontTx/>
              <a:buNone/>
            </a:pPr>
            <a:r>
              <a:rPr lang="en-US" b="1" dirty="0"/>
              <a:t>Graphics, tables, and graphs</a:t>
            </a:r>
          </a:p>
          <a:p>
            <a:pPr lvl="0"/>
            <a:r>
              <a:rPr lang="en-US" dirty="0"/>
              <a:t>Keep it simple: If possible, use consistent, non-distracting styles and colors.</a:t>
            </a:r>
          </a:p>
          <a:p>
            <a:pPr lvl="0"/>
            <a:r>
              <a:rPr lang="en-US" dirty="0"/>
              <a:t>Label all graphs and tables.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302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Have the Japanese</a:t>
            </a:r>
            <a:r>
              <a:rPr lang="en-US" b="1" baseline="0" dirty="0"/>
              <a:t> speaker read the words, and they repeat. </a:t>
            </a:r>
          </a:p>
          <a:p>
            <a:pPr marL="228576" indent="-228576">
              <a:buFont typeface="+mj-lt"/>
              <a:buAutoNum type="arabicPeriod"/>
            </a:pPr>
            <a:r>
              <a:rPr lang="en-US" baseline="0" dirty="0"/>
              <a:t>Listen to how they pronounce it differently! Do you hear the Japanese accent? Try to say it just like them!</a:t>
            </a:r>
          </a:p>
          <a:p>
            <a:pPr marL="228576" indent="-228576">
              <a:buFont typeface="+mj-lt"/>
              <a:buAutoNum type="arabicPeriod"/>
            </a:pPr>
            <a:r>
              <a:rPr lang="en-US" baseline="0" dirty="0"/>
              <a:t>Do you know what these vocab words are?</a:t>
            </a:r>
          </a:p>
          <a:p>
            <a:endParaRPr lang="en-US" baseline="0" dirty="0"/>
          </a:p>
          <a:p>
            <a:r>
              <a:rPr lang="en-US" b="1" dirty="0"/>
              <a:t>Practice</a:t>
            </a:r>
            <a:r>
              <a:rPr lang="en-US" b="1" baseline="0" dirty="0"/>
              <a:t> the conversation</a:t>
            </a:r>
          </a:p>
          <a:p>
            <a:pPr marL="228576" indent="-228576">
              <a:buFont typeface="+mj-lt"/>
              <a:buAutoNum type="arabicPeriod"/>
            </a:pPr>
            <a:r>
              <a:rPr lang="en-US" dirty="0"/>
              <a:t>Students are A-san,</a:t>
            </a:r>
            <a:r>
              <a:rPr lang="en-US" baseline="0" dirty="0"/>
              <a:t> teacher is B-san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3EDB-DB04-45EA-A01F-7CDD47FB23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12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Have the Japanese</a:t>
            </a:r>
            <a:r>
              <a:rPr lang="en-US" b="1" baseline="0" dirty="0"/>
              <a:t> speaker read the words, and they repeat. </a:t>
            </a:r>
          </a:p>
          <a:p>
            <a:pPr marL="228576" indent="-228576">
              <a:buFont typeface="+mj-lt"/>
              <a:buAutoNum type="arabicPeriod"/>
            </a:pPr>
            <a:r>
              <a:rPr lang="en-US" baseline="0" dirty="0"/>
              <a:t>Listen to how they pronounce it differently! Do you hear the Japanese accent? Try to say it just like them!</a:t>
            </a:r>
          </a:p>
          <a:p>
            <a:pPr marL="228576" indent="-228576">
              <a:buFont typeface="+mj-lt"/>
              <a:buAutoNum type="arabicPeriod"/>
            </a:pPr>
            <a:r>
              <a:rPr lang="en-US" baseline="0" dirty="0"/>
              <a:t>Do you know what these vocab words are?</a:t>
            </a:r>
          </a:p>
          <a:p>
            <a:endParaRPr lang="en-US" baseline="0" dirty="0"/>
          </a:p>
          <a:p>
            <a:r>
              <a:rPr lang="en-US" b="1" dirty="0"/>
              <a:t>Practice</a:t>
            </a:r>
            <a:r>
              <a:rPr lang="en-US" b="1" baseline="0" dirty="0"/>
              <a:t> the conversation</a:t>
            </a:r>
          </a:p>
          <a:p>
            <a:pPr marL="228576" indent="-228576">
              <a:buFont typeface="+mj-lt"/>
              <a:buAutoNum type="arabicPeriod"/>
            </a:pPr>
            <a:r>
              <a:rPr lang="en-US" dirty="0"/>
              <a:t>Students are A-san,</a:t>
            </a:r>
            <a:r>
              <a:rPr lang="en-US" baseline="0" dirty="0"/>
              <a:t> teacher is B-san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3EDB-DB04-45EA-A01F-7CDD47FB23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39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Have the Japanese</a:t>
            </a:r>
            <a:r>
              <a:rPr lang="en-US" b="1" baseline="0" dirty="0"/>
              <a:t> speaker read the words, and they repeat. </a:t>
            </a:r>
          </a:p>
          <a:p>
            <a:pPr marL="228576" indent="-228576">
              <a:buFont typeface="+mj-lt"/>
              <a:buAutoNum type="arabicPeriod"/>
            </a:pPr>
            <a:r>
              <a:rPr lang="en-US" baseline="0" dirty="0"/>
              <a:t>Listen to how they pronounce it differently! Do you hear the Japanese accent? Try to say it just like them!</a:t>
            </a:r>
          </a:p>
          <a:p>
            <a:pPr marL="228576" indent="-228576">
              <a:buFont typeface="+mj-lt"/>
              <a:buAutoNum type="arabicPeriod"/>
            </a:pPr>
            <a:r>
              <a:rPr lang="en-US" baseline="0" dirty="0"/>
              <a:t>Do you know what these vocab words are?</a:t>
            </a:r>
          </a:p>
          <a:p>
            <a:endParaRPr lang="en-US" baseline="0" dirty="0"/>
          </a:p>
          <a:p>
            <a:r>
              <a:rPr lang="en-US" b="1" dirty="0"/>
              <a:t>Practice</a:t>
            </a:r>
            <a:r>
              <a:rPr lang="en-US" b="1" baseline="0" dirty="0"/>
              <a:t> the conversation</a:t>
            </a:r>
          </a:p>
          <a:p>
            <a:pPr marL="228576" indent="-228576">
              <a:buFont typeface="+mj-lt"/>
              <a:buAutoNum type="arabicPeriod"/>
            </a:pPr>
            <a:r>
              <a:rPr lang="en-US" dirty="0"/>
              <a:t>Students are A-san,</a:t>
            </a:r>
            <a:r>
              <a:rPr lang="en-US" baseline="0" dirty="0"/>
              <a:t> teacher is B-san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3EDB-DB04-45EA-A01F-7CDD47FB23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24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Greeting and Misc. Rules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dirty="0"/>
              <a:t>In Japan, store people greet you</a:t>
            </a:r>
            <a:r>
              <a:rPr lang="en-US" b="0" u="none" baseline="0" dirty="0"/>
              <a:t> by saying “</a:t>
            </a:r>
            <a:r>
              <a:rPr lang="en-US" b="0" u="none" baseline="0" dirty="0" err="1"/>
              <a:t>Irrashaimase</a:t>
            </a:r>
            <a:r>
              <a:rPr lang="en-US" b="0" u="none" baseline="0" dirty="0"/>
              <a:t>!” They yell it loudly to call you into their store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baseline="0" dirty="0"/>
              <a:t>Do you know what this cat is? He is the “</a:t>
            </a:r>
            <a:r>
              <a:rPr lang="en-US" b="0" u="none" baseline="0" dirty="0" err="1"/>
              <a:t>maneki</a:t>
            </a:r>
            <a:r>
              <a:rPr lang="en-US" b="0" u="none" baseline="0" dirty="0"/>
              <a:t> </a:t>
            </a:r>
            <a:r>
              <a:rPr lang="en-US" b="0" u="none" baseline="0" dirty="0" err="1"/>
              <a:t>neko</a:t>
            </a:r>
            <a:r>
              <a:rPr lang="en-US" b="0" u="none" baseline="0" dirty="0"/>
              <a:t>” or the beckoning cat. He’s beckoning customers and wealth into the store.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baseline="0" dirty="0"/>
              <a:t>Japan is a cash based-society. Some places might not even take credit cards. People carry around large amounts of cash on them, and you can pay at the </a:t>
            </a:r>
            <a:r>
              <a:rPr lang="en-US" b="0" u="none" baseline="0" dirty="0" err="1"/>
              <a:t>conbini</a:t>
            </a:r>
            <a:r>
              <a:rPr lang="en-US" b="0" u="none" baseline="0" dirty="0"/>
              <a:t> or the dollar store with an </a:t>
            </a:r>
            <a:r>
              <a:rPr lang="en-US" b="0" u="none" baseline="0" dirty="0" err="1"/>
              <a:t>ichiman</a:t>
            </a:r>
            <a:r>
              <a:rPr lang="en-US" b="0" u="none" baseline="0" dirty="0"/>
              <a:t> </a:t>
            </a:r>
            <a:r>
              <a:rPr lang="en-US" b="0" u="none" baseline="0" dirty="0" err="1"/>
              <a:t>en</a:t>
            </a:r>
            <a:r>
              <a:rPr lang="en-US" b="0" u="none" baseline="0" dirty="0"/>
              <a:t> bill and it’s totally normal. Here we would assume it’s a fake!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baseline="0" dirty="0"/>
              <a:t>When handing money over in Japan, you never put it directly in someone’s hand. There is a little money tray that you put the money into, and then the store person counts in and collects it. </a:t>
            </a:r>
          </a:p>
          <a:p>
            <a:pPr marL="228576" indent="-228576">
              <a:buFont typeface="+mj-lt"/>
              <a:buAutoNum type="arabicPeriod"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3EDB-DB04-45EA-A01F-7CDD47FB23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1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1" dirty="0"/>
              <a:t>1</a:t>
            </a:r>
            <a:r>
              <a:rPr lang="ja-JP" altLang="en-US" b="1" dirty="0"/>
              <a:t>万円を千円札</a:t>
            </a:r>
            <a:r>
              <a:rPr lang="en-US" altLang="ja-JP" b="1" dirty="0"/>
              <a:t>10</a:t>
            </a:r>
            <a:r>
              <a:rPr lang="ja-JP" altLang="en-US" b="1" dirty="0"/>
              <a:t>枚に両替する</a:t>
            </a:r>
            <a:r>
              <a:rPr lang="ja-JP" altLang="en-US" dirty="0"/>
              <a:t>　</a:t>
            </a:r>
            <a:r>
              <a:rPr lang="en-US" i="1" dirty="0"/>
              <a:t>change</a:t>
            </a:r>
            <a:r>
              <a:rPr lang="en-US" dirty="0"/>
              <a:t> a 10,000-yen bill into ten 1,000-yen bills　</a:t>
            </a:r>
            <a:endParaRPr lang="en-US" b="1" dirty="0"/>
          </a:p>
          <a:p>
            <a:r>
              <a:rPr lang="en-US" dirty="0"/>
              <a:t>Can't you make it a little cheaper?</a:t>
            </a:r>
            <a:r>
              <a:rPr lang="ja-JP" altLang="en-US" dirty="0"/>
              <a:t>もう少し</a:t>
            </a:r>
            <a:r>
              <a:rPr lang="ja-JP" altLang="en-US" b="1" dirty="0"/>
              <a:t>安くして</a:t>
            </a:r>
            <a:r>
              <a:rPr lang="ja-JP" altLang="en-US" dirty="0"/>
              <a:t>もらえませんか。 </a:t>
            </a:r>
            <a:r>
              <a:rPr lang="en-US" dirty="0"/>
              <a:t>Make it 20 dollars.20 </a:t>
            </a:r>
            <a:r>
              <a:rPr lang="ja-JP" altLang="en-US" dirty="0"/>
              <a:t>ドルにし</a:t>
            </a:r>
            <a:r>
              <a:rPr lang="ja-JP" altLang="en-US" b="1" dirty="0"/>
              <a:t>てください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CF6B-1871-4BFB-B481-487E4028F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5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5CF6B-1871-4BFB-B481-487E4028F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53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Malls in Japan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dirty="0"/>
              <a:t>Malls</a:t>
            </a:r>
            <a:r>
              <a:rPr lang="en-US" b="0" u="none" baseline="0" dirty="0"/>
              <a:t> are really big, these malls in the pictures on the left are 5 stories high. In </a:t>
            </a:r>
            <a:r>
              <a:rPr lang="en-US" b="0" u="none" baseline="0" dirty="0" err="1"/>
              <a:t>kagoshima</a:t>
            </a:r>
            <a:r>
              <a:rPr lang="en-US" b="0" u="none" baseline="0" dirty="0"/>
              <a:t> there is a mall 8 stories high! Malls are built up, instead of spread out like in the U.S. Our malls have several big department stores in them, but in Japan its usually just a lot of boutique clothing stores.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baseline="0" dirty="0"/>
              <a:t>Usually there is a movie theater on the top level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baseline="0" dirty="0"/>
              <a:t>Aeon is a big mall chain in Japan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baseline="0" dirty="0"/>
              <a:t>Do you recognize any brands? Big US brands like H&amp;M, Forever 21 can only be found in big cities, but Gap is found even in small towns 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3EDB-DB04-45EA-A01F-7CDD47FB23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22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Underground Mall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dirty="0"/>
              <a:t>Big cities have malls that</a:t>
            </a:r>
            <a:r>
              <a:rPr lang="en-US" b="0" u="none" baseline="0" dirty="0"/>
              <a:t> run underground. 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baseline="0" dirty="0"/>
              <a:t>They are connected to train stations. Here you can see the sign pointing the way to the train line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baseline="0" dirty="0" err="1"/>
              <a:t>Umeda</a:t>
            </a:r>
            <a:r>
              <a:rPr lang="en-US" b="0" u="none" baseline="0" dirty="0"/>
              <a:t> station in Osaka has a very famous underground mall  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3EDB-DB04-45EA-A01F-7CDD47FB23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56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Shopping Arcade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dirty="0"/>
              <a:t>Malls</a:t>
            </a:r>
            <a:r>
              <a:rPr lang="en-US" b="0" u="none" baseline="0" dirty="0"/>
              <a:t> in Japan are pretty expensive. If you want to buy things for cheap, whether clothes, shoes, </a:t>
            </a:r>
            <a:r>
              <a:rPr lang="en-US" b="0" u="none" baseline="0" dirty="0" err="1"/>
              <a:t>etc</a:t>
            </a:r>
            <a:r>
              <a:rPr lang="en-US" b="0" u="none" baseline="0" dirty="0"/>
              <a:t> its good to check out an open air shopping arcade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baseline="0" dirty="0"/>
              <a:t>They are covered walkways/alleyways and inside are restaurants, stores, karaoke, fresh food, etc.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3EDB-DB04-45EA-A01F-7CDD47FB23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Money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dirty="0"/>
              <a:t> </a:t>
            </a:r>
            <a:r>
              <a:rPr lang="en-US" b="0" u="none" baseline="0" dirty="0"/>
              <a:t> With US money, we start with 1 penny, and then have a different name for each amount counting up. 5 pennies is a nickel, 10 pennies is a dime, and then at 100 pennies we reset it to 1 dollar. Then we count 5 dollars (500 pennies) 10 dollars (1000 pennies)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baseline="0" dirty="0"/>
              <a:t>In Japan, they don’t change the name. They just say 1 yen, 5 yen, 10 yen, 100 yen, 500 yen, 1000 yen. 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baseline="0" dirty="0"/>
              <a:t>So 100 yen is the same as 1 dollar. 500 yen the same as 5 dollars. 1000 yen the same as a 10 dollar bill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3EDB-DB04-45EA-A01F-7CDD47FB23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36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Counting Practice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dirty="0"/>
              <a:t>How do we say this in Japanese?</a:t>
            </a:r>
          </a:p>
          <a:p>
            <a:pPr marL="228576" indent="-228576">
              <a:buFont typeface="+mj-lt"/>
              <a:buAutoNum type="arabicPeriod"/>
            </a:pPr>
            <a:r>
              <a:rPr lang="en-US" b="0" u="none" dirty="0"/>
              <a:t>When counting with bills, just say the largest bill first, then the rest. So “</a:t>
            </a:r>
            <a:r>
              <a:rPr lang="en-US" b="0" u="none" dirty="0" err="1"/>
              <a:t>sen</a:t>
            </a:r>
            <a:r>
              <a:rPr lang="en-US" b="0" u="none" dirty="0"/>
              <a:t>, go </a:t>
            </a:r>
            <a:r>
              <a:rPr lang="en-US" b="0" u="none" dirty="0" err="1"/>
              <a:t>hyaku</a:t>
            </a:r>
            <a:r>
              <a:rPr lang="en-US" b="0" u="none" dirty="0"/>
              <a:t> </a:t>
            </a:r>
            <a:r>
              <a:rPr lang="en-US" b="0" u="none" dirty="0" err="1"/>
              <a:t>en</a:t>
            </a:r>
            <a:r>
              <a:rPr lang="en-US" b="0" u="none" dirty="0"/>
              <a:t>”</a:t>
            </a:r>
          </a:p>
          <a:p>
            <a:r>
              <a:rPr lang="en-US" b="0" u="non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3EDB-DB04-45EA-A01F-7CDD47FB23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82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Counting Cont’d</a:t>
            </a:r>
          </a:p>
          <a:p>
            <a:r>
              <a:rPr lang="en-US" b="0" u="none" dirty="0"/>
              <a:t>1. Say the large bill first, then the next two</a:t>
            </a:r>
            <a:r>
              <a:rPr lang="en-US" b="0" u="none" baseline="0" dirty="0"/>
              <a:t>. “</a:t>
            </a:r>
            <a:r>
              <a:rPr lang="en-US" b="0" u="none" baseline="0" dirty="0" err="1"/>
              <a:t>Ichiman</a:t>
            </a:r>
            <a:r>
              <a:rPr lang="en-US" b="0" u="none" baseline="0" dirty="0"/>
              <a:t>, </a:t>
            </a:r>
            <a:r>
              <a:rPr lang="en-US" b="0" u="none" baseline="0" dirty="0" err="1"/>
              <a:t>Nisen</a:t>
            </a:r>
            <a:r>
              <a:rPr lang="en-US" b="0" u="none" baseline="0" dirty="0"/>
              <a:t> </a:t>
            </a:r>
            <a:r>
              <a:rPr lang="en-US" b="0" u="none" baseline="0" dirty="0" err="1"/>
              <a:t>en</a:t>
            </a:r>
            <a:r>
              <a:rPr lang="en-US" b="0" u="none" baseline="0" dirty="0"/>
              <a:t>”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3EDB-DB04-45EA-A01F-7CDD47FB23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66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Have the Japanese</a:t>
            </a:r>
            <a:r>
              <a:rPr lang="en-US" b="1" baseline="0" dirty="0"/>
              <a:t> speaker read the words, and they repeat. </a:t>
            </a:r>
          </a:p>
          <a:p>
            <a:pPr marL="228576" indent="-228576">
              <a:buFont typeface="+mj-lt"/>
              <a:buAutoNum type="arabicPeriod"/>
            </a:pPr>
            <a:r>
              <a:rPr lang="en-US" baseline="0" dirty="0"/>
              <a:t>Listen to how they pronounce it differently! Do you hear the Japanese accent? Try to say it just like them!</a:t>
            </a:r>
          </a:p>
          <a:p>
            <a:pPr marL="228576" indent="-228576">
              <a:buFont typeface="+mj-lt"/>
              <a:buAutoNum type="arabicPeriod"/>
            </a:pPr>
            <a:r>
              <a:rPr lang="en-US" baseline="0" dirty="0"/>
              <a:t>Do you know what these vocab words are?</a:t>
            </a:r>
          </a:p>
          <a:p>
            <a:endParaRPr lang="en-US" baseline="0" dirty="0"/>
          </a:p>
          <a:p>
            <a:r>
              <a:rPr lang="en-US" b="1" dirty="0"/>
              <a:t>Practice</a:t>
            </a:r>
            <a:r>
              <a:rPr lang="en-US" b="1" baseline="0" dirty="0"/>
              <a:t> the conversation</a:t>
            </a:r>
          </a:p>
          <a:p>
            <a:pPr marL="228576" indent="-228576">
              <a:buFont typeface="+mj-lt"/>
              <a:buAutoNum type="arabicPeriod"/>
            </a:pPr>
            <a:r>
              <a:rPr lang="en-US" dirty="0"/>
              <a:t>Students are A-san,</a:t>
            </a:r>
            <a:r>
              <a:rPr lang="en-US" baseline="0" dirty="0"/>
              <a:t> teacher is B-san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3EDB-DB04-45EA-A01F-7CDD47FB23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0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9" y="0"/>
            <a:ext cx="12133943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54401" y="2286003"/>
            <a:ext cx="8240299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3201" y="4038600"/>
            <a:ext cx="6363371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4962157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5105400"/>
            <a:ext cx="24384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79446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9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48F26-FF2C-42AD-8C62-3C3EB6A5949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D6632-364F-41DD-A9C5-B99B00DE8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7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hyperlink" Target="http://ord.yahoo.co.jp/o/image/SIG=12cdir50b/EXP=1296249810;_ylc=X3IDMgRmc3QDMARpZHgDBG9pZAMEcAMEcG9zAy3kEc2VjA3NodwRzbGsDcmk-/*-http:/www.fotosearch.jp/bthumb/UNC/UNC002/u14845155.jpg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microsoft.com/office/2007/relationships/hdphoto" Target="../media/hdphoto9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49.png"/><Relationship Id="rId15" Type="http://schemas.microsoft.com/office/2007/relationships/hdphoto" Target="../media/hdphoto8.wdp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microsoft.com/office/2007/relationships/hdphoto" Target="../media/hdphoto5.wdp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3.wdp"/><Relationship Id="rId18" Type="http://schemas.openxmlformats.org/officeDocument/2006/relationships/image" Target="../media/image65.png"/><Relationship Id="rId3" Type="http://schemas.openxmlformats.org/officeDocument/2006/relationships/image" Target="../media/image56.jpeg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62.png"/><Relationship Id="rId17" Type="http://schemas.microsoft.com/office/2007/relationships/hdphoto" Target="../media/hdphoto15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microsoft.com/office/2007/relationships/hdphoto" Target="../media/hdphoto12.wdp"/><Relationship Id="rId5" Type="http://schemas.openxmlformats.org/officeDocument/2006/relationships/image" Target="../media/image58.png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10" Type="http://schemas.openxmlformats.org/officeDocument/2006/relationships/image" Target="../media/image61.png"/><Relationship Id="rId19" Type="http://schemas.microsoft.com/office/2007/relationships/hdphoto" Target="../media/hdphoto16.wdp"/><Relationship Id="rId4" Type="http://schemas.openxmlformats.org/officeDocument/2006/relationships/image" Target="../media/image57.jpeg"/><Relationship Id="rId9" Type="http://schemas.microsoft.com/office/2007/relationships/hdphoto" Target="../media/hdphoto11.wdp"/><Relationship Id="rId14" Type="http://schemas.openxmlformats.org/officeDocument/2006/relationships/image" Target="../media/image63.png"/><Relationship Id="rId22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18" Type="http://schemas.openxmlformats.org/officeDocument/2006/relationships/image" Target="../media/image77.jpeg"/><Relationship Id="rId3" Type="http://schemas.openxmlformats.org/officeDocument/2006/relationships/image" Target="../media/image68.jpeg"/><Relationship Id="rId7" Type="http://schemas.microsoft.com/office/2007/relationships/hdphoto" Target="../media/hdphoto20.wdp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microsoft.com/office/2007/relationships/hdphoto" Target="../media/hdphoto19.wdp"/><Relationship Id="rId15" Type="http://schemas.openxmlformats.org/officeDocument/2006/relationships/image" Target="../media/image75.png"/><Relationship Id="rId10" Type="http://schemas.microsoft.com/office/2007/relationships/hdphoto" Target="../media/hdphoto21.wdp"/><Relationship Id="rId4" Type="http://schemas.openxmlformats.org/officeDocument/2006/relationships/image" Target="../media/image69.png"/><Relationship Id="rId9" Type="http://schemas.openxmlformats.org/officeDocument/2006/relationships/image" Target="../media/image72.png"/><Relationship Id="rId14" Type="http://schemas.microsoft.com/office/2007/relationships/hdphoto" Target="../media/hdphoto2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image" Target="../media/image78.png"/><Relationship Id="rId7" Type="http://schemas.microsoft.com/office/2007/relationships/hdphoto" Target="../media/hdphoto26.wdp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microsoft.com/office/2007/relationships/hdphoto" Target="../media/hdphoto25.wdp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microsoft.com/office/2007/relationships/hdphoto" Target="../media/hdphoto27.wdp"/><Relationship Id="rId1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13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pn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hyperlink" Target="http://ord.yahoo.co.jp/o/image/SIG=12cdir50b/EXP=1296249810;_ylc=X3IDMgRmc3QDMARpZHgDBG9pZAMEcAMEcG9zAy3kEc2VjA3NodwRzbGsDcmk-/*-http:/www.fotosearch.jp/bthumb/UNC/UNC002/u14845155.jpg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microsoft.com/office/2007/relationships/hdphoto" Target="../media/hdphoto2.wdp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8.jpe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88" y="180395"/>
            <a:ext cx="4419600" cy="57194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gBoxImg" descr="クリックすると新しいウィンドウで開きます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17" b="97122" l="1765" r="97059">
                        <a14:foregroundMark x1="19412" y1="51799" x2="1765" y2="41007"/>
                        <a14:foregroundMark x1="59412" y1="5036" x2="60588" y2="4317"/>
                        <a14:foregroundMark x1="74118" y1="5036" x2="83529" y2="7914"/>
                        <a14:foregroundMark x1="97647" y1="15827" x2="97647" y2="15827"/>
                        <a14:foregroundMark x1="11176" y1="82734" x2="11176" y2="82734"/>
                        <a14:foregroundMark x1="10588" y1="89209" x2="10588" y2="89209"/>
                        <a14:foregroundMark x1="34118" y1="89928" x2="34118" y2="89928"/>
                        <a14:foregroundMark x1="34118" y1="89928" x2="35294" y2="97122"/>
                        <a14:foregroundMark x1="37059" y1="85612" x2="50000" y2="80576"/>
                        <a14:foregroundMark x1="49412" y1="80576" x2="69412" y2="72662"/>
                        <a14:foregroundMark x1="69412" y1="72662" x2="69412" y2="72662"/>
                        <a14:foregroundMark x1="76471" y1="73381" x2="78824" y2="80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669" y="606287"/>
            <a:ext cx="2723323" cy="281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2"/>
          <p:cNvSpPr txBox="1">
            <a:spLocks noChangeArrowheads="1"/>
          </p:cNvSpPr>
          <p:nvPr/>
        </p:nvSpPr>
        <p:spPr bwMode="auto">
          <a:xfrm>
            <a:off x="7753850" y="5865260"/>
            <a:ext cx="42543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sz="1400" b="1" dirty="0">
                <a:solidFill>
                  <a:srgbClr val="009ED6"/>
                </a:solidFill>
                <a:latin typeface="Century Gothic" panose="020B0502020202020204" pitchFamily="34" charset="0"/>
              </a:rPr>
              <a:t>Generous support provided by:</a:t>
            </a:r>
          </a:p>
        </p:txBody>
      </p:sp>
      <p:pic>
        <p:nvPicPr>
          <p:cNvPr id="8" name="Picture 7" descr="http://uncw.edu/troubledwaters/media/sponsor-weyerhaeuser-h-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255" y="6165272"/>
            <a:ext cx="2311531" cy="54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38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08104" y="1358084"/>
            <a:ext cx="6559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>
                <a:solidFill>
                  <a:prstClr val="black"/>
                </a:solidFill>
              </a:rPr>
              <a:t>＿＿</a:t>
            </a:r>
            <a:r>
              <a:rPr lang="en-US" altLang="ja-JP" sz="3200" b="1" dirty="0">
                <a:solidFill>
                  <a:prstClr val="black"/>
                </a:solidFill>
              </a:rPr>
              <a:t> </a:t>
            </a:r>
            <a:r>
              <a:rPr lang="ja-JP" altLang="en-US" sz="3200" b="1" dirty="0">
                <a:solidFill>
                  <a:prstClr val="black"/>
                </a:solidFill>
              </a:rPr>
              <a:t>は いくら です　か？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14492" y="2600322"/>
            <a:ext cx="20497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はがき</a:t>
            </a:r>
            <a:endParaRPr lang="en-US" altLang="ja-JP" sz="2400" b="1" dirty="0"/>
          </a:p>
          <a:p>
            <a:endParaRPr lang="en-US" altLang="ja-JP" sz="2400" b="1" dirty="0"/>
          </a:p>
          <a:p>
            <a:r>
              <a:rPr lang="ja-JP" altLang="en-US" sz="2400" b="1" dirty="0"/>
              <a:t>えはがき</a:t>
            </a:r>
            <a:endParaRPr lang="en-US" altLang="ja-JP" sz="2400" b="1" dirty="0"/>
          </a:p>
          <a:p>
            <a:endParaRPr lang="en-US" altLang="ja-JP" sz="2400" b="1" dirty="0"/>
          </a:p>
          <a:p>
            <a:r>
              <a:rPr lang="ja-JP" altLang="en-US" sz="2400" b="1" dirty="0"/>
              <a:t>きって</a:t>
            </a:r>
            <a:endParaRPr lang="en-US" altLang="ja-JP" sz="2400" b="1" dirty="0"/>
          </a:p>
          <a:p>
            <a:endParaRPr lang="en-US" sz="2400" b="1" dirty="0"/>
          </a:p>
          <a:p>
            <a:r>
              <a:rPr lang="ja-JP" altLang="en-US" sz="2400" b="1" dirty="0"/>
              <a:t>ふうとう</a:t>
            </a:r>
            <a:endParaRPr lang="en-US" altLang="ja-JP" sz="2400" b="1" dirty="0"/>
          </a:p>
          <a:p>
            <a:endParaRPr lang="en-US" sz="2400" b="1" dirty="0"/>
          </a:p>
          <a:p>
            <a:r>
              <a:rPr lang="ja-JP" altLang="en-US" sz="2400" b="1" dirty="0"/>
              <a:t>はこ</a:t>
            </a:r>
            <a:endParaRPr lang="en-US" altLang="ja-JP" sz="2400" b="1" dirty="0"/>
          </a:p>
          <a:p>
            <a:endParaRPr lang="en-US" sz="2400" b="1" dirty="0"/>
          </a:p>
          <a:p>
            <a:r>
              <a:rPr lang="ja-JP" altLang="en-US" sz="2400" b="1" dirty="0"/>
              <a:t>マーカー</a:t>
            </a:r>
            <a:endParaRPr lang="en-US" sz="1350" dirty="0"/>
          </a:p>
        </p:txBody>
      </p:sp>
      <p:pic>
        <p:nvPicPr>
          <p:cNvPr id="10" name="Picture 4" descr="http://1.bp.blogspot.com/-TozmEyseH68/TbDaLZnUO1I/AAAAAAAAAic/5NcXNCgRNl4/s1600/CIMG2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4162" r="14428" b="23749"/>
          <a:stretch/>
        </p:blipFill>
        <p:spPr bwMode="auto">
          <a:xfrm>
            <a:off x="571504" y="933362"/>
            <a:ext cx="2469803" cy="1479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mai-b.co.jp/shop/%E9%83%B5%E4%BE%BF%E5%B1%80%E5%85%A5%E5%8F%A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9"/>
          <a:stretch/>
        </p:blipFill>
        <p:spPr bwMode="auto">
          <a:xfrm>
            <a:off x="4139130" y="2412623"/>
            <a:ext cx="6233929" cy="3331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524000" y="236802"/>
            <a:ext cx="9144000" cy="87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郵便局　ー　ゆうびんきょく</a:t>
            </a:r>
            <a:endParaRPr lang="en-US" sz="4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737" y="2592916"/>
            <a:ext cx="17456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はがき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2451" y="3302299"/>
            <a:ext cx="18076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えはがき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737" y="4026717"/>
            <a:ext cx="14604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きって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3472" y="4770027"/>
            <a:ext cx="17456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ふうとう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3469" y="5503276"/>
            <a:ext cx="11640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はこ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9702" y="6195728"/>
            <a:ext cx="23599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マーカー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8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4F4A95-F66E-423B-BB64-B16BAA21AAEA}"/>
              </a:ext>
            </a:extLst>
          </p:cNvPr>
          <p:cNvSpPr/>
          <p:nvPr/>
        </p:nvSpPr>
        <p:spPr>
          <a:xfrm>
            <a:off x="3352800" y="2057400"/>
            <a:ext cx="8483600" cy="443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06CF00-7F62-4D32-9C35-8B4D87DF06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8" t="3007" r="1601" b="2840"/>
          <a:stretch/>
        </p:blipFill>
        <p:spPr>
          <a:xfrm rot="20802398">
            <a:off x="4154753" y="2385409"/>
            <a:ext cx="2856979" cy="19989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B1BAA3-E8A0-4A44-858D-A990C699DA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4"/>
          <a:stretch/>
        </p:blipFill>
        <p:spPr>
          <a:xfrm rot="19764443">
            <a:off x="3664940" y="4545018"/>
            <a:ext cx="1987896" cy="15008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41EE22-D42E-4C99-AF98-030E9260EC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12" t="1972" r="5106"/>
          <a:stretch/>
        </p:blipFill>
        <p:spPr>
          <a:xfrm>
            <a:off x="5894033" y="4375021"/>
            <a:ext cx="2469803" cy="20219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A99C02-1B7A-48F9-AF9E-37F68AEE1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298429">
            <a:off x="8384400" y="1655317"/>
            <a:ext cx="390580" cy="27626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386781-137A-4605-AF33-95B080F507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412" t="7313" r="15571" b="9315"/>
          <a:stretch/>
        </p:blipFill>
        <p:spPr>
          <a:xfrm rot="805263">
            <a:off x="8391873" y="3422712"/>
            <a:ext cx="1911749" cy="280274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5ED23E-8772-4B00-BEBE-6D6F850BA69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835" t="1153" r="5042" b="4169"/>
          <a:stretch/>
        </p:blipFill>
        <p:spPr>
          <a:xfrm>
            <a:off x="10239520" y="2140458"/>
            <a:ext cx="1194111" cy="2906456"/>
          </a:xfrm>
          <a:prstGeom prst="rect">
            <a:avLst/>
          </a:prstGeom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336817E-72F0-42E1-AC23-E83C561EBAB7}"/>
              </a:ext>
            </a:extLst>
          </p:cNvPr>
          <p:cNvGrpSpPr/>
          <p:nvPr/>
        </p:nvGrpSpPr>
        <p:grpSpPr>
          <a:xfrm>
            <a:off x="3302000" y="1981200"/>
            <a:ext cx="8483600" cy="4572000"/>
            <a:chOff x="12420600" y="1981200"/>
            <a:chExt cx="8483600" cy="4572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6EA75B-45C9-4E7C-AAD5-05C6BD2AA790}"/>
                </a:ext>
              </a:extLst>
            </p:cNvPr>
            <p:cNvSpPr/>
            <p:nvPr/>
          </p:nvSpPr>
          <p:spPr>
            <a:xfrm>
              <a:off x="12420600" y="1981200"/>
              <a:ext cx="8483600" cy="45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3455965" y="2542054"/>
              <a:ext cx="6559235" cy="36625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D6631A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200" b="1" dirty="0">
                <a:latin typeface="Comic Sans MS" panose="030F0702030302020204" pitchFamily="66" charset="0"/>
              </a:endParaRPr>
            </a:p>
            <a:p>
              <a:r>
                <a:rPr lang="en-US" sz="2800" b="1" dirty="0">
                  <a:latin typeface="Comic Sans MS" panose="030F0702030302020204" pitchFamily="66" charset="0"/>
                </a:rPr>
                <a:t>	A:</a:t>
              </a:r>
              <a:r>
                <a:rPr lang="ja-JP" altLang="en-US" sz="2800" b="1" dirty="0">
                  <a:latin typeface="Comic Sans MS" panose="030F0702030302020204" pitchFamily="66" charset="0"/>
                </a:rPr>
                <a:t>　</a:t>
              </a:r>
              <a:r>
                <a:rPr lang="en-US" sz="2800" b="1" dirty="0">
                  <a:latin typeface="Comic Sans MS" panose="030F0702030302020204" pitchFamily="66" charset="0"/>
                </a:rPr>
                <a:t> </a:t>
              </a:r>
              <a:r>
                <a:rPr lang="ja-JP" altLang="en-US" sz="28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はがき</a:t>
              </a:r>
              <a:r>
                <a:rPr lang="ja-JP" altLang="en-US" sz="2800" b="1" dirty="0">
                  <a:latin typeface="Comic Sans MS" panose="030F0702030302020204" pitchFamily="66" charset="0"/>
                </a:rPr>
                <a:t>　は　いくらですか？</a:t>
              </a:r>
              <a:endParaRPr lang="en-US" sz="2800" b="1" dirty="0">
                <a:latin typeface="Comic Sans MS" panose="030F0702030302020204" pitchFamily="66" charset="0"/>
              </a:endParaRPr>
            </a:p>
            <a:p>
              <a:endParaRPr lang="en-US" sz="3200" b="1" dirty="0">
                <a:latin typeface="Comic Sans MS" panose="030F0702030302020204" pitchFamily="66" charset="0"/>
              </a:endParaRPr>
            </a:p>
            <a:p>
              <a:r>
                <a:rPr lang="en-US" sz="2800" b="1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	B:</a:t>
              </a:r>
              <a:r>
                <a:rPr lang="ja-JP" altLang="en-US" sz="2800" b="1" dirty="0">
                  <a:latin typeface="Comic Sans MS" panose="030F0702030302020204" pitchFamily="66" charset="0"/>
                </a:rPr>
                <a:t>　</a:t>
              </a:r>
              <a:r>
                <a:rPr lang="en-US" altLang="ja-JP" sz="2800" b="1" dirty="0">
                  <a:latin typeface="Comic Sans MS" panose="030F0702030302020204" pitchFamily="66" charset="0"/>
                </a:rPr>
                <a:t>110</a:t>
              </a:r>
              <a:r>
                <a:rPr lang="ja-JP" altLang="en-US" sz="2800" b="1" dirty="0">
                  <a:latin typeface="Comic Sans MS" panose="030F0702030302020204" pitchFamily="66" charset="0"/>
                </a:rPr>
                <a:t>円　です。</a:t>
              </a:r>
              <a:endParaRPr lang="en-US" sz="2800" b="1" dirty="0">
                <a:latin typeface="Comic Sans MS" panose="030F0702030302020204" pitchFamily="66" charset="0"/>
              </a:endParaRPr>
            </a:p>
            <a:p>
              <a:endParaRPr lang="en-US" sz="3200" b="1" dirty="0">
                <a:latin typeface="Comic Sans MS" panose="030F0702030302020204" pitchFamily="66" charset="0"/>
              </a:endParaRPr>
            </a:p>
            <a:p>
              <a:r>
                <a:rPr lang="en-US" sz="2800" b="1" dirty="0">
                  <a:latin typeface="Comic Sans MS" panose="030F0702030302020204" pitchFamily="66" charset="0"/>
                </a:rPr>
                <a:t>	A:</a:t>
              </a:r>
              <a:r>
                <a:rPr lang="ja-JP" altLang="en-US" sz="2800" b="1" dirty="0">
                  <a:latin typeface="Comic Sans MS" panose="030F0702030302020204" pitchFamily="66" charset="0"/>
                </a:rPr>
                <a:t>　３　まい</a:t>
              </a:r>
              <a:r>
                <a:rPr lang="ja-JP" altLang="en-US" sz="2800" b="1" dirty="0">
                  <a:solidFill>
                    <a:srgbClr val="CC00FF"/>
                  </a:solidFill>
                  <a:latin typeface="Comic Sans MS" panose="030F0702030302020204" pitchFamily="66" charset="0"/>
                </a:rPr>
                <a:t>　</a:t>
              </a:r>
              <a:r>
                <a:rPr lang="ja-JP" altLang="en-US" sz="2800" b="1" dirty="0">
                  <a:latin typeface="Comic Sans MS" panose="030F0702030302020204" pitchFamily="66" charset="0"/>
                </a:rPr>
                <a:t>ください。</a:t>
              </a:r>
              <a:endParaRPr lang="en-US" sz="2800" b="1" dirty="0">
                <a:latin typeface="Comic Sans MS" panose="030F0702030302020204" pitchFamily="66" charset="0"/>
              </a:endParaRPr>
            </a:p>
            <a:p>
              <a:endParaRPr lang="en-US" sz="3200" b="1" dirty="0">
                <a:latin typeface="Comic Sans MS" panose="030F0702030302020204" pitchFamily="66" charset="0"/>
              </a:endParaRPr>
            </a:p>
            <a:p>
              <a:r>
                <a:rPr lang="en-US" sz="2800" b="1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	B:</a:t>
              </a:r>
              <a:r>
                <a:rPr lang="ja-JP" altLang="en-US" sz="2800" b="1" dirty="0">
                  <a:latin typeface="Comic Sans MS" panose="030F0702030302020204" pitchFamily="66" charset="0"/>
                </a:rPr>
                <a:t>　はい、</a:t>
              </a:r>
              <a:r>
                <a:rPr lang="en-US" altLang="ja-JP" sz="2800" b="1" dirty="0">
                  <a:latin typeface="Comic Sans MS" panose="030F0702030302020204" pitchFamily="66" charset="0"/>
                </a:rPr>
                <a:t>330</a:t>
              </a:r>
              <a:r>
                <a:rPr lang="ja-JP" altLang="en-US" sz="2800" b="1" dirty="0">
                  <a:latin typeface="Comic Sans MS" panose="030F0702030302020204" pitchFamily="66" charset="0"/>
                </a:rPr>
                <a:t>円　です</a:t>
              </a:r>
              <a:r>
                <a:rPr lang="ja-JP" altLang="en-US" sz="2800" b="1" dirty="0"/>
                <a:t>。</a:t>
              </a:r>
              <a:endParaRPr lang="en-US" altLang="ja-JP" sz="2800" b="1" dirty="0"/>
            </a:p>
            <a:p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70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92109" y="2404120"/>
            <a:ext cx="14618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ほん</a:t>
            </a:r>
            <a:endParaRPr lang="en-US" altLang="ja-JP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US" altLang="ja-JP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ja-JP" alt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ざっし</a:t>
            </a:r>
            <a:endParaRPr lang="en-US" altLang="ja-JP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ja-JP" altLang="en-US" sz="2400" b="1" dirty="0">
                <a:latin typeface="Comic Sans MS" panose="030F0702030302020204" pitchFamily="66" charset="0"/>
              </a:rPr>
              <a:t>まんが</a:t>
            </a:r>
            <a:endParaRPr lang="en-US" sz="2400" b="1" dirty="0">
              <a:latin typeface="Comic Sans MS" panose="030F0702030302020204" pitchFamily="66" charset="0"/>
            </a:endParaRPr>
          </a:p>
          <a:p>
            <a:pPr lvl="0"/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ja-JP" altLang="en-US" sz="2400" b="1" dirty="0">
                <a:latin typeface="Comic Sans MS" panose="030F0702030302020204" pitchFamily="66" charset="0"/>
              </a:rPr>
              <a:t>えんぴつ</a:t>
            </a:r>
            <a:endParaRPr lang="en-US" sz="2400" b="1" dirty="0">
              <a:latin typeface="Comic Sans MS" panose="030F0702030302020204" pitchFamily="66" charset="0"/>
            </a:endParaRPr>
          </a:p>
          <a:p>
            <a:pPr lvl="0"/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ja-JP" alt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じしょ</a:t>
            </a: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ja-JP" alt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ノート</a:t>
            </a: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http://jice.homemate.co.jp/s21mb/7468/00/M_SISETU/SM1201405111329410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4" t="-56" r="-338" b="27868"/>
          <a:stretch/>
        </p:blipFill>
        <p:spPr bwMode="auto">
          <a:xfrm>
            <a:off x="712102" y="846235"/>
            <a:ext cx="2554885" cy="14816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646"/>
          <a:stretch/>
        </p:blipFill>
        <p:spPr>
          <a:xfrm>
            <a:off x="4132793" y="2404117"/>
            <a:ext cx="6284621" cy="3566638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524000" y="236802"/>
            <a:ext cx="9144000" cy="87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本屋　ー　ほんや</a:t>
            </a:r>
            <a:endParaRPr lang="en-US" sz="4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3930" y="2404117"/>
            <a:ext cx="10118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ほん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32800" y="3128626"/>
            <a:ext cx="13084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ざっし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23930" y="3867494"/>
            <a:ext cx="1317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まんが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3930" y="4610415"/>
            <a:ext cx="17456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えんぴつ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32885" y="5358087"/>
            <a:ext cx="1317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じしょ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2803" y="6107507"/>
            <a:ext cx="17456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ノート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0288" y="1068579"/>
            <a:ext cx="6397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/>
              <a:t>さが</a:t>
            </a:r>
            <a:endParaRPr lang="en-US" altLang="ja-JP" sz="1400" b="1" dirty="0"/>
          </a:p>
          <a:p>
            <a:pPr algn="ctr"/>
            <a:r>
              <a:rPr lang="ja-JP" altLang="en-US" sz="3200" b="1" dirty="0"/>
              <a:t>＿＿＿＿を探しています</a:t>
            </a:r>
            <a:endParaRPr lang="en-US" sz="32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DC3B6F-8878-4E90-B437-C0C94F78C694}"/>
              </a:ext>
            </a:extLst>
          </p:cNvPr>
          <p:cNvSpPr/>
          <p:nvPr/>
        </p:nvSpPr>
        <p:spPr>
          <a:xfrm>
            <a:off x="3647066" y="1890424"/>
            <a:ext cx="8362280" cy="4719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193F96-DBD3-4A7A-B022-73E1C6229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96" b="89911" l="4268" r="96341">
                        <a14:foregroundMark x1="13110" y1="69436" x2="4573" y2="69733"/>
                        <a14:foregroundMark x1="76220" y1="71217" x2="96341" y2="67953"/>
                        <a14:foregroundMark x1="80793" y1="43620" x2="91159" y2="370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034198">
            <a:off x="3592800" y="3256286"/>
            <a:ext cx="1558908" cy="160168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10D2E1-40FF-4019-8A80-78993BC2DF93}"/>
              </a:ext>
            </a:extLst>
          </p:cNvPr>
          <p:cNvGrpSpPr/>
          <p:nvPr/>
        </p:nvGrpSpPr>
        <p:grpSpPr>
          <a:xfrm rot="20137946">
            <a:off x="3964101" y="4244769"/>
            <a:ext cx="1920460" cy="2189579"/>
            <a:chOff x="3485998" y="2085787"/>
            <a:chExt cx="2172003" cy="26864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95709F-559F-47CF-ADDF-65B2F9B09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85998" y="2085787"/>
              <a:ext cx="2172003" cy="268642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10D784-46D6-49C0-ACBC-C12A2C0AFC61}"/>
                </a:ext>
              </a:extLst>
            </p:cNvPr>
            <p:cNvSpPr txBox="1"/>
            <p:nvPr/>
          </p:nvSpPr>
          <p:spPr>
            <a:xfrm>
              <a:off x="4226876" y="2599255"/>
              <a:ext cx="985284" cy="415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 dirty="0"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ノート</a:t>
              </a:r>
              <a:endParaRPr lang="en-US" sz="1600" b="1" dirty="0"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EC9CBE2-9E41-47D5-B00C-94B67D1F3F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62" b="94164" l="9920" r="89544">
                        <a14:foregroundMark x1="74531" y1="16711" x2="70241" y2="7162"/>
                        <a14:foregroundMark x1="29759" y1="75066" x2="26542" y2="94164"/>
                        <a14:foregroundMark x1="30563" y1="80902" x2="79893" y2="76127"/>
                        <a14:foregroundMark x1="79893" y1="76127" x2="83110" y2="76127"/>
                        <a14:foregroundMark x1="29491" y1="88064" x2="64879" y2="80106"/>
                        <a14:foregroundMark x1="64879" y1="80106" x2="79088" y2="80371"/>
                        <a14:foregroundMark x1="79088" y1="80371" x2="81501" y2="80106"/>
                        <a14:foregroundMark x1="73458" y1="81432" x2="82038" y2="843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321" y="4092038"/>
            <a:ext cx="2225572" cy="22494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4B46751-E509-4B82-955B-16BC291196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96" b="96429" l="7025" r="96901">
                        <a14:foregroundMark x1="49174" y1="90385" x2="60537" y2="82692"/>
                        <a14:foregroundMark x1="60537" y1="82692" x2="74793" y2="82967"/>
                        <a14:foregroundMark x1="74793" y1="82967" x2="87397" y2="79670"/>
                        <a14:foregroundMark x1="87397" y1="79670" x2="87810" y2="80769"/>
                        <a14:foregroundMark x1="35537" y1="93407" x2="46281" y2="96703"/>
                        <a14:foregroundMark x1="89876" y1="78846" x2="94421" y2="72527"/>
                        <a14:foregroundMark x1="14050" y1="71429" x2="7851" y2="56593"/>
                        <a14:foregroundMark x1="7851" y1="56593" x2="7438" y2="50275"/>
                        <a14:foregroundMark x1="45248" y1="12088" x2="35744" y2="4945"/>
                        <a14:foregroundMark x1="35744" y1="4945" x2="27066" y2="73901"/>
                        <a14:foregroundMark x1="19421" y1="67308" x2="17975" y2="54670"/>
                        <a14:foregroundMark x1="36570" y1="52198" x2="35124" y2="44505"/>
                        <a14:foregroundMark x1="92562" y1="79670" x2="95041" y2="79670"/>
                        <a14:foregroundMark x1="76446" y1="66484" x2="78306" y2="70330"/>
                        <a14:foregroundMark x1="90702" y1="76648" x2="90702" y2="76648"/>
                        <a14:foregroundMark x1="90702" y1="76648" x2="96901" y2="72527"/>
                      </a14:backgroundRemoval>
                    </a14:imgEffect>
                  </a14:imgLayer>
                </a14:imgProps>
              </a:ext>
            </a:extLst>
          </a:blip>
          <a:srcRect t="619" b="-252"/>
          <a:stretch/>
        </p:blipFill>
        <p:spPr>
          <a:xfrm>
            <a:off x="5322986" y="2192751"/>
            <a:ext cx="2449326" cy="183524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94F3382-7CDE-42AF-BF6C-7B636761AD10}"/>
              </a:ext>
            </a:extLst>
          </p:cNvPr>
          <p:cNvGrpSpPr/>
          <p:nvPr/>
        </p:nvGrpSpPr>
        <p:grpSpPr>
          <a:xfrm>
            <a:off x="8454007" y="2163304"/>
            <a:ext cx="2981160" cy="3144730"/>
            <a:chOff x="5255165" y="2361970"/>
            <a:chExt cx="2535513" cy="288813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52DD6A2-FE73-46D8-AE53-534DB5CD1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57" b="94725" l="8060" r="89851">
                          <a14:foregroundMark x1="52239" y1="46560" x2="9254" y2="10550"/>
                          <a14:foregroundMark x1="9254" y1="10550" x2="8657" y2="8257"/>
                          <a14:foregroundMark x1="18209" y1="27982" x2="62985" y2="16743"/>
                          <a14:foregroundMark x1="62985" y1="16743" x2="75522" y2="11009"/>
                          <a14:foregroundMark x1="75522" y1="11009" x2="87463" y2="8716"/>
                          <a14:foregroundMark x1="87463" y1="8716" x2="87164" y2="10550"/>
                          <a14:foregroundMark x1="72836" y1="52982" x2="72836" y2="52982"/>
                          <a14:foregroundMark x1="57313" y1="62156" x2="57015" y2="62385"/>
                          <a14:foregroundMark x1="57015" y1="62385" x2="57015" y2="62385"/>
                          <a14:foregroundMark x1="57015" y1="62385" x2="25373" y2="85092"/>
                          <a14:foregroundMark x1="25373" y1="85092" x2="8060" y2="93807"/>
                          <a14:foregroundMark x1="75224" y1="80046" x2="88358" y2="94725"/>
                          <a14:foregroundMark x1="44478" y1="77523" x2="44478" y2="77523"/>
                          <a14:foregroundMark x1="84179" y1="93349" x2="60000" y2="93578"/>
                          <a14:foregroundMark x1="50448" y1="88303" x2="41194" y2="94725"/>
                          <a14:foregroundMark x1="41194" y1="94725" x2="40000" y2="947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59834">
              <a:off x="5255165" y="2361970"/>
              <a:ext cx="1779353" cy="23158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2464FA2-7F96-4397-9A8D-A82902C9D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76" b="96423" l="1835" r="94037">
                          <a14:foregroundMark x1="83028" y1="16585" x2="44725" y2="13821"/>
                          <a14:foregroundMark x1="44725" y1="13821" x2="31422" y2="15772"/>
                          <a14:foregroundMark x1="31422" y1="15772" x2="16972" y2="74634"/>
                          <a14:foregroundMark x1="16972" y1="74634" x2="36927" y2="76098"/>
                          <a14:foregroundMark x1="36927" y1="76098" x2="53211" y2="74472"/>
                          <a14:foregroundMark x1="53211" y1="74472" x2="73394" y2="78537"/>
                          <a14:foregroundMark x1="73394" y1="78537" x2="79817" y2="30081"/>
                          <a14:foregroundMark x1="79817" y1="30081" x2="88073" y2="19512"/>
                          <a14:foregroundMark x1="83945" y1="2927" x2="67202" y2="5366"/>
                          <a14:foregroundMark x1="67202" y1="5366" x2="13991" y2="7967"/>
                          <a14:foregroundMark x1="13991" y1="7967" x2="6651" y2="89919"/>
                          <a14:foregroundMark x1="6651" y1="89919" x2="19266" y2="88943"/>
                          <a14:foregroundMark x1="19266" y1="88943" x2="33945" y2="83089"/>
                          <a14:foregroundMark x1="33945" y1="83089" x2="76606" y2="89919"/>
                          <a14:foregroundMark x1="76606" y1="89919" x2="86009" y2="69593"/>
                          <a14:foregroundMark x1="86009" y1="69593" x2="88303" y2="29106"/>
                          <a14:foregroundMark x1="3440" y1="8618" x2="1835" y2="50894"/>
                          <a14:foregroundMark x1="1835" y1="50894" x2="4587" y2="81626"/>
                          <a14:foregroundMark x1="5046" y1="95122" x2="19266" y2="95447"/>
                          <a14:foregroundMark x1="19266" y1="95447" x2="53440" y2="94146"/>
                          <a14:foregroundMark x1="53440" y1="94146" x2="66284" y2="95772"/>
                          <a14:foregroundMark x1="66284" y1="95772" x2="66055" y2="96585"/>
                          <a14:foregroundMark x1="94266" y1="90244" x2="92661" y2="26179"/>
                          <a14:foregroundMark x1="2752" y1="3415" x2="32798" y2="1951"/>
                          <a14:foregroundMark x1="32798" y1="1951" x2="76147" y2="4715"/>
                          <a14:foregroundMark x1="8716" y1="16911" x2="84633" y2="9756"/>
                          <a14:foregroundMark x1="84633" y1="9756" x2="86697" y2="8618"/>
                          <a14:foregroundMark x1="88073" y1="90569" x2="94266" y2="96585"/>
                          <a14:foregroundMark x1="56881" y1="94634" x2="55963" y2="96423"/>
                          <a14:foregroundMark x1="71560" y1="85854" x2="74312" y2="94959"/>
                          <a14:foregroundMark x1="74312" y1="94959" x2="73853" y2="96260"/>
                          <a14:foregroundMark x1="63532" y1="11057" x2="63303" y2="976"/>
                          <a14:foregroundMark x1="49541" y1="30894" x2="49541" y2="30894"/>
                        </a14:backgroundRemoval>
                      </a14:imgEffect>
                    </a14:imgLayer>
                  </a14:imgProps>
                </a:ext>
              </a:extLst>
            </a:blip>
            <a:srcRect l="1254"/>
            <a:stretch/>
          </p:blipFill>
          <p:spPr>
            <a:xfrm rot="759834">
              <a:off x="6374843" y="3227648"/>
              <a:ext cx="1415835" cy="2022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CB78F981-8649-4E7E-BB2F-3DCD9F8B6E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4" b="98715" l="794" r="98413">
                        <a14:foregroundMark x1="28373" y1="27249" x2="26190" y2="14396"/>
                        <a14:foregroundMark x1="26190" y1="14396" x2="21032" y2="2828"/>
                        <a14:foregroundMark x1="21032" y1="2828" x2="20833" y2="1542"/>
                        <a14:foregroundMark x1="18651" y1="45758" x2="3175" y2="63496"/>
                        <a14:foregroundMark x1="3175" y1="63496" x2="1190" y2="64524"/>
                        <a14:foregroundMark x1="65675" y1="65296" x2="36310" y2="52185"/>
                        <a14:foregroundMark x1="56349" y1="63496" x2="46825" y2="71979"/>
                        <a14:foregroundMark x1="46825" y1="71979" x2="44246" y2="97943"/>
                        <a14:foregroundMark x1="44246" y1="97943" x2="43849" y2="98715"/>
                        <a14:foregroundMark x1="51190" y1="76607" x2="42063" y2="77378"/>
                        <a14:foregroundMark x1="45635" y1="73779" x2="45238" y2="57584"/>
                        <a14:foregroundMark x1="54563" y1="54499" x2="50992" y2="42674"/>
                        <a14:foregroundMark x1="69048" y1="65296" x2="81746" y2="62725"/>
                        <a14:foregroundMark x1="81746" y1="62725" x2="91468" y2="68895"/>
                        <a14:foregroundMark x1="91468" y1="68895" x2="95437" y2="74807"/>
                        <a14:foregroundMark x1="76984" y1="58098" x2="87103" y2="61183"/>
                        <a14:foregroundMark x1="87103" y1="61183" x2="95833" y2="68380"/>
                        <a14:foregroundMark x1="95833" y1="68380" x2="98413" y2="758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5549" y="4673293"/>
            <a:ext cx="2458473" cy="1897511"/>
          </a:xfrm>
          <a:prstGeom prst="rect">
            <a:avLst/>
          </a:prstGeom>
        </p:spPr>
      </p:pic>
      <p:sp>
        <p:nvSpPr>
          <p:cNvPr id="14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008DDF-FB4A-4180-94B9-BDC4FC97B2DF}"/>
              </a:ext>
            </a:extLst>
          </p:cNvPr>
          <p:cNvGrpSpPr/>
          <p:nvPr/>
        </p:nvGrpSpPr>
        <p:grpSpPr>
          <a:xfrm>
            <a:off x="3316866" y="1890424"/>
            <a:ext cx="8362280" cy="4719696"/>
            <a:chOff x="12613266" y="1890424"/>
            <a:chExt cx="8362280" cy="471969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46F2F75-1D3C-48C3-A4D1-B111C02503CE}"/>
                </a:ext>
              </a:extLst>
            </p:cNvPr>
            <p:cNvSpPr/>
            <p:nvPr/>
          </p:nvSpPr>
          <p:spPr>
            <a:xfrm>
              <a:off x="12613266" y="1890424"/>
              <a:ext cx="8362280" cy="4719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289492" y="2360470"/>
              <a:ext cx="7170208" cy="397031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888D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Comic Sans MS" panose="030F0702030302020204" pitchFamily="66" charset="0"/>
                </a:rPr>
                <a:t>	</a:t>
              </a:r>
            </a:p>
            <a:p>
              <a:r>
                <a:rPr lang="en-US" sz="3000" b="1" dirty="0">
                  <a:latin typeface="Comic Sans MS" panose="030F0702030302020204" pitchFamily="66" charset="0"/>
                </a:rPr>
                <a:t>	A:</a:t>
              </a:r>
              <a:r>
                <a:rPr lang="ja-JP" altLang="en-US" sz="3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　</a:t>
              </a:r>
              <a:r>
                <a:rPr lang="en-US" sz="3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</a:t>
              </a:r>
              <a:r>
                <a:rPr lang="ja-JP" altLang="en-US" sz="3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まんが</a:t>
              </a:r>
              <a:r>
                <a:rPr lang="ja-JP" altLang="en-US" sz="3000" b="1" dirty="0">
                  <a:latin typeface="Comic Sans MS" panose="030F0702030302020204" pitchFamily="66" charset="0"/>
                </a:rPr>
                <a:t>　を　さがしています。</a:t>
              </a:r>
              <a:endParaRPr lang="en-US" altLang="ja-JP" sz="3000" b="1" dirty="0">
                <a:latin typeface="Comic Sans MS" panose="030F0702030302020204" pitchFamily="66" charset="0"/>
              </a:endParaRPr>
            </a:p>
            <a:p>
              <a:endParaRPr lang="en-US" altLang="ja-JP" sz="3600" b="1" dirty="0">
                <a:latin typeface="Comic Sans MS" panose="030F0702030302020204" pitchFamily="66" charset="0"/>
              </a:endParaRPr>
            </a:p>
            <a:p>
              <a:pPr lvl="0"/>
              <a:r>
                <a:rPr lang="en-US" sz="3000" b="1" dirty="0">
                  <a:latin typeface="Comic Sans MS" panose="030F0702030302020204" pitchFamily="66" charset="0"/>
                </a:rPr>
                <a:t>	B: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</a:t>
              </a:r>
              <a:r>
                <a:rPr lang="ja-JP" altLang="en-US" sz="3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どんな 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まんが　ですか？</a:t>
              </a:r>
              <a:endParaRPr lang="en-US" altLang="ja-JP" sz="30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pPr lvl="0"/>
              <a:endParaRPr lang="en-US" altLang="ja-JP" sz="36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r>
                <a:rPr lang="en-US" sz="3000" b="1" dirty="0">
                  <a:latin typeface="Comic Sans MS" panose="030F0702030302020204" pitchFamily="66" charset="0"/>
                </a:rPr>
                <a:t>	A: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</a:t>
              </a:r>
              <a:r>
                <a:rPr lang="ja-JP" altLang="en-US" sz="3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ナルト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の　まんが　です。</a:t>
              </a:r>
              <a:endParaRPr lang="en-US" altLang="ja-JP" sz="30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endParaRPr lang="en-US" altLang="ja-JP" sz="36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pPr lvl="0"/>
              <a:r>
                <a:rPr lang="en-US" sz="3000" b="1" dirty="0">
                  <a:latin typeface="Comic Sans MS" panose="030F0702030302020204" pitchFamily="66" charset="0"/>
                </a:rPr>
                <a:t>	B: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はい、　こちらです</a:t>
              </a:r>
              <a:r>
                <a:rPr lang="ja-JP" altLang="en-US" sz="3000" dirty="0">
                  <a:solidFill>
                    <a:prstClr val="black"/>
                  </a:solidFill>
                </a:rPr>
                <a:t>。</a:t>
              </a:r>
              <a:endParaRPr lang="en-US" altLang="ja-JP" sz="3000" dirty="0">
                <a:solidFill>
                  <a:prstClr val="black"/>
                </a:solidFill>
              </a:endParaRPr>
            </a:p>
            <a:p>
              <a:pPr lvl="0"/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572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5046" y="2381618"/>
            <a:ext cx="20357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コーヒー</a:t>
            </a:r>
            <a:endParaRPr lang="en-US" altLang="ja-JP" sz="2400" b="1" dirty="0"/>
          </a:p>
          <a:p>
            <a:endParaRPr lang="en-US" sz="2400" b="1" dirty="0"/>
          </a:p>
          <a:p>
            <a:r>
              <a:rPr lang="ja-JP" altLang="en-US" sz="2400" b="1" dirty="0"/>
              <a:t>ジュース</a:t>
            </a:r>
            <a:endParaRPr lang="en-US" altLang="ja-JP" sz="2400" b="1" dirty="0"/>
          </a:p>
          <a:p>
            <a:endParaRPr lang="en-US" sz="2400" b="1" dirty="0"/>
          </a:p>
          <a:p>
            <a:r>
              <a:rPr lang="ja-JP" altLang="en-US" sz="2400" b="1" dirty="0"/>
              <a:t>おかし</a:t>
            </a:r>
            <a:endParaRPr lang="en-US" altLang="ja-JP" sz="2400" b="1" dirty="0"/>
          </a:p>
          <a:p>
            <a:endParaRPr lang="en-US" sz="2400" b="1" dirty="0"/>
          </a:p>
          <a:p>
            <a:r>
              <a:rPr lang="ja-JP" altLang="en-US" sz="2400" b="1" dirty="0"/>
              <a:t>パン</a:t>
            </a:r>
            <a:endParaRPr lang="en-US" sz="2400" b="1" dirty="0"/>
          </a:p>
          <a:p>
            <a:endParaRPr lang="en-US" sz="2400" b="1" dirty="0"/>
          </a:p>
          <a:p>
            <a:r>
              <a:rPr lang="ja-JP" altLang="en-US" sz="2400" b="1" dirty="0"/>
              <a:t>タオル</a:t>
            </a:r>
            <a:endParaRPr lang="en-US" altLang="ja-JP" sz="2400" b="1" dirty="0"/>
          </a:p>
          <a:p>
            <a:endParaRPr lang="en-US" sz="2400" b="1" dirty="0"/>
          </a:p>
          <a:p>
            <a:r>
              <a:rPr lang="ja-JP" altLang="en-US" sz="2400" b="1" dirty="0"/>
              <a:t>ホットドッグ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4300787" y="1070015"/>
            <a:ext cx="6367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3200" b="1" dirty="0">
                <a:solidFill>
                  <a:prstClr val="black"/>
                </a:solidFill>
              </a:rPr>
              <a:t>＿＿＿</a:t>
            </a:r>
            <a:r>
              <a:rPr lang="en-US" altLang="ja-JP" sz="3200" b="1" dirty="0">
                <a:solidFill>
                  <a:prstClr val="black"/>
                </a:solidFill>
              </a:rPr>
              <a:t> </a:t>
            </a:r>
            <a:r>
              <a:rPr lang="ja-JP" altLang="en-US" sz="3200" b="1" dirty="0">
                <a:solidFill>
                  <a:prstClr val="black"/>
                </a:solidFill>
              </a:rPr>
              <a:t>は　どこ　です　か？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7" name="Picture 8" descr="http://jice.homemate.co.jp/ice/image2/0001/1/197/726/S412243845685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2"/>
          <a:stretch/>
        </p:blipFill>
        <p:spPr bwMode="auto">
          <a:xfrm>
            <a:off x="555946" y="547368"/>
            <a:ext cx="2639938" cy="1544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2chmmmbop.blog13.mmm.me/imgs/2/2chmmmbop/familymar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b="-1"/>
          <a:stretch/>
        </p:blipFill>
        <p:spPr bwMode="auto">
          <a:xfrm>
            <a:off x="3904304" y="2129247"/>
            <a:ext cx="6434474" cy="3397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36802"/>
            <a:ext cx="9144000" cy="87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コンビニ</a:t>
            </a:r>
            <a:endParaRPr lang="en-US" sz="4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3461" y="2348964"/>
            <a:ext cx="16826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コーヒー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3458" y="3082566"/>
            <a:ext cx="16700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ジュース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8742" y="6036292"/>
            <a:ext cx="23795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ホットドッグ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5049" y="3818911"/>
            <a:ext cx="14754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おかし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049" y="4563115"/>
            <a:ext cx="10118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パン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8742" y="5302166"/>
            <a:ext cx="14880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タオル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2EEA4B-4D09-4E58-8441-52822782449A}"/>
              </a:ext>
            </a:extLst>
          </p:cNvPr>
          <p:cNvSpPr/>
          <p:nvPr/>
        </p:nvSpPr>
        <p:spPr>
          <a:xfrm>
            <a:off x="3842052" y="1692323"/>
            <a:ext cx="7968948" cy="4855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D4A884-0203-44DC-9D53-E16AA2342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47845">
            <a:off x="4300597" y="2097105"/>
            <a:ext cx="2746278" cy="189442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6165827-CF59-4A75-A2B7-DCA7AA8FA7EE}"/>
              </a:ext>
            </a:extLst>
          </p:cNvPr>
          <p:cNvGrpSpPr/>
          <p:nvPr/>
        </p:nvGrpSpPr>
        <p:grpSpPr>
          <a:xfrm>
            <a:off x="4501778" y="3993061"/>
            <a:ext cx="1822617" cy="2309958"/>
            <a:chOff x="3008302" y="4407657"/>
            <a:chExt cx="2058028" cy="23737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5938FF7-617D-4824-9C51-5A89A81B5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590" b="96066" l="4908" r="90798">
                          <a14:foregroundMark x1="41104" y1="51803" x2="41718" y2="6557"/>
                          <a14:foregroundMark x1="33742" y1="45574" x2="11656" y2="17705"/>
                          <a14:foregroundMark x1="11656" y1="17705" x2="11043" y2="8852"/>
                          <a14:foregroundMark x1="11043" y1="8852" x2="9816" y2="6885"/>
                          <a14:foregroundMark x1="17178" y1="27869" x2="4908" y2="24918"/>
                          <a14:foregroundMark x1="33742" y1="39344" x2="33129" y2="55410"/>
                          <a14:foregroundMark x1="33129" y1="55410" x2="5521" y2="90164"/>
                          <a14:foregroundMark x1="55215" y1="62295" x2="61350" y2="96066"/>
                          <a14:foregroundMark x1="54601" y1="91148" x2="84663" y2="97049"/>
                          <a14:foregroundMark x1="42945" y1="88852" x2="13497" y2="97049"/>
                          <a14:foregroundMark x1="52761" y1="5574" x2="52761" y2="5574"/>
                          <a14:foregroundMark x1="54601" y1="4918" x2="54601" y2="4918"/>
                          <a14:foregroundMark x1="58282" y1="5246" x2="58282" y2="5246"/>
                          <a14:foregroundMark x1="61350" y1="5574" x2="61350" y2="5574"/>
                          <a14:foregroundMark x1="65644" y1="5574" x2="65644" y2="5574"/>
                          <a14:foregroundMark x1="69939" y1="5574" x2="69939" y2="5574"/>
                          <a14:foregroundMark x1="73620" y1="5574" x2="73620" y2="5574"/>
                          <a14:foregroundMark x1="71779" y1="4918" x2="71779" y2="4918"/>
                          <a14:foregroundMark x1="76687" y1="5246" x2="76687" y2="5246"/>
                          <a14:foregroundMark x1="79755" y1="5574" x2="79755" y2="5574"/>
                          <a14:foregroundMark x1="44785" y1="4590" x2="44785" y2="4590"/>
                          <a14:foregroundMark x1="39264" y1="4918" x2="39264" y2="4918"/>
                          <a14:foregroundMark x1="33742" y1="5574" x2="33742" y2="5574"/>
                          <a14:foregroundMark x1="36196" y1="4918" x2="36196" y2="4918"/>
                          <a14:foregroundMark x1="25767" y1="4918" x2="25767" y2="4918"/>
                          <a14:foregroundMark x1="72393" y1="60328" x2="83436" y2="68525"/>
                          <a14:foregroundMark x1="83436" y1="68525" x2="83436" y2="68525"/>
                          <a14:foregroundMark x1="88344" y1="55410" x2="90184" y2="90492"/>
                          <a14:foregroundMark x1="90184" y1="90492" x2="90798" y2="90164"/>
                          <a14:foregroundMark x1="56442" y1="94754" x2="56442" y2="947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58030" y="4520436"/>
              <a:ext cx="1208300" cy="226092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BD8A07-2093-4143-A2EC-9975FEA7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30" b="98788" l="7059" r="90000">
                          <a14:foregroundMark x1="18824" y1="31212" x2="10000" y2="8788"/>
                          <a14:foregroundMark x1="10000" y1="8788" x2="10000" y2="8788"/>
                          <a14:foregroundMark x1="10000" y1="8788" x2="7647" y2="5758"/>
                          <a14:foregroundMark x1="14118" y1="6061" x2="64706" y2="7879"/>
                          <a14:foregroundMark x1="69511" y1="6066" x2="80588" y2="7273"/>
                          <a14:foregroundMark x1="50588" y1="58182" x2="23724" y2="93047"/>
                          <a14:foregroundMark x1="81765" y1="20303" x2="88824" y2="79091"/>
                          <a14:foregroundMark x1="8824" y1="57576" x2="14118" y2="86667"/>
                          <a14:foregroundMark x1="77647" y1="6970" x2="78107" y2="6141"/>
                          <a14:foregroundMark x1="17647" y1="5455" x2="52353" y2="7273"/>
                          <a14:foregroundMark x1="25882" y1="4545" x2="57059" y2="5152"/>
                          <a14:foregroundMark x1="80000" y1="5455" x2="48235" y2="6061"/>
                          <a14:foregroundMark x1="84706" y1="8788" x2="84706" y2="4545"/>
                          <a14:foregroundMark x1="48235" y1="3939" x2="48235" y2="3939"/>
                          <a14:foregroundMark x1="48235" y1="3939" x2="51765" y2="3939"/>
                          <a14:foregroundMark x1="51765" y1="3939" x2="51765" y2="3939"/>
                          <a14:foregroundMark x1="48235" y1="3333" x2="48235" y2="3333"/>
                          <a14:foregroundMark x1="53529" y1="3030" x2="53529" y2="3030"/>
                          <a14:backgroundMark x1="13529" y1="96667" x2="23529" y2="97879"/>
                          <a14:backgroundMark x1="81671" y1="1557" x2="77647" y2="1212"/>
                          <a14:backgroundMark x1="84706" y1="1818" x2="82926" y2="1665"/>
                          <a14:backgroundMark x1="23080" y1="1343" x2="8235" y2="1212"/>
                          <a14:backgroundMark x1="29862" y1="1403" x2="26728" y2="1375"/>
                          <a14:backgroundMark x1="77059" y1="1818" x2="75379" y2="1803"/>
                          <a14:backgroundMark x1="50000" y1="909" x2="50000" y2="909"/>
                          <a14:backgroundMark x1="62941" y1="1212" x2="62941" y2="1212"/>
                          <a14:backgroundMark x1="34706" y1="606" x2="34706" y2="606"/>
                          <a14:backgroundMark x1="52353" y1="2121" x2="52353" y2="2121"/>
                          <a14:backgroundMark x1="53529" y1="2424" x2="53529" y2="2424"/>
                          <a14:backgroundMark x1="47059" y1="2424" x2="47059" y2="242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08302" y="4407657"/>
              <a:ext cx="1212903" cy="235445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E258DE-5AE6-4F33-9146-29AAFDB46810}"/>
              </a:ext>
            </a:extLst>
          </p:cNvPr>
          <p:cNvGrpSpPr/>
          <p:nvPr/>
        </p:nvGrpSpPr>
        <p:grpSpPr>
          <a:xfrm rot="20014351">
            <a:off x="6342953" y="4027426"/>
            <a:ext cx="3155827" cy="2778760"/>
            <a:chOff x="7426754" y="1720487"/>
            <a:chExt cx="3655228" cy="321455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EE228C-EF82-4B50-9A7D-C2669F137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00" b="98636" l="1299" r="93074">
                          <a14:foregroundMark x1="32035" y1="56818" x2="9957" y2="56364"/>
                          <a14:foregroundMark x1="9957" y1="56364" x2="3030" y2="62727"/>
                          <a14:foregroundMark x1="15584" y1="63636" x2="15584" y2="68404"/>
                          <a14:foregroundMark x1="43723" y1="45455" x2="43290" y2="20909"/>
                          <a14:foregroundMark x1="43290" y1="20909" x2="36797" y2="5000"/>
                          <a14:foregroundMark x1="48485" y1="23182" x2="89610" y2="33636"/>
                          <a14:foregroundMark x1="75758" y1="35455" x2="94372" y2="37727"/>
                          <a14:foregroundMark x1="64502" y1="52273" x2="79654" y2="67273"/>
                          <a14:foregroundMark x1="75325" y1="48182" x2="86390" y2="56802"/>
                          <a14:foregroundMark x1="38528" y1="50000" x2="58874" y2="65909"/>
                          <a14:foregroundMark x1="58468" y1="94114" x2="58457" y2="94868"/>
                          <a14:foregroundMark x1="58874" y1="65909" x2="58510" y2="91206"/>
                          <a14:foregroundMark x1="61039" y1="73636" x2="69645" y2="88546"/>
                          <a14:foregroundMark x1="69264" y1="60455" x2="59957" y2="92901"/>
                          <a14:foregroundMark x1="58009" y1="84091" x2="58009" y2="84091"/>
                          <a14:foregroundMark x1="58009" y1="84091" x2="58009" y2="84091"/>
                          <a14:foregroundMark x1="52759" y1="94073" x2="49795" y2="93859"/>
                          <a14:foregroundMark x1="56179" y1="94320" x2="55529" y2="94273"/>
                          <a14:foregroundMark x1="58735" y1="94504" x2="58253" y2="94469"/>
                          <a14:foregroundMark x1="54443" y1="95876" x2="54937" y2="96369"/>
                          <a14:foregroundMark x1="50826" y1="92267" x2="52710" y2="94146"/>
                          <a14:foregroundMark x1="52218" y1="94872" x2="50649" y2="93636"/>
                          <a14:foregroundMark x1="42424" y1="88539" x2="42424" y2="84545"/>
                          <a14:foregroundMark x1="42401" y1="88525" x2="41558" y2="84545"/>
                          <a14:foregroundMark x1="41558" y1="84545" x2="34884" y2="83943"/>
                          <a14:foregroundMark x1="51082" y1="95000" x2="74861" y2="78716"/>
                          <a14:foregroundMark x1="67870" y1="89091" x2="57576" y2="98636"/>
                          <a14:foregroundMark x1="70294" y1="86844" x2="67870" y2="89091"/>
                          <a14:foregroundMark x1="35065" y1="82727" x2="4762" y2="65455"/>
                          <a14:foregroundMark x1="22078" y1="65909" x2="22078" y2="66364"/>
                          <a14:foregroundMark x1="19048" y1="76364" x2="3896" y2="65455"/>
                          <a14:foregroundMark x1="12987" y1="69091" x2="5195" y2="65909"/>
                          <a14:foregroundMark x1="51082" y1="94545" x2="43290" y2="89091"/>
                          <a14:foregroundMark x1="43290" y1="89091" x2="43290" y2="89091"/>
                          <a14:foregroundMark x1="42857" y1="90000" x2="35498" y2="87273"/>
                          <a14:foregroundMark x1="35498" y1="87273" x2="25108" y2="80909"/>
                          <a14:foregroundMark x1="24242" y1="80909" x2="18182" y2="78182"/>
                          <a14:foregroundMark x1="30736" y1="95000" x2="30736" y2="95000"/>
                          <a14:foregroundMark x1="25974" y1="80909" x2="26407" y2="80909"/>
                          <a14:foregroundMark x1="26407" y1="80909" x2="26407" y2="80909"/>
                          <a14:foregroundMark x1="22078" y1="79545" x2="5195" y2="69545"/>
                          <a14:foregroundMark x1="5195" y1="69545" x2="5195" y2="67273"/>
                          <a14:foregroundMark x1="11255" y1="70000" x2="8658" y2="66818"/>
                          <a14:foregroundMark x1="7792" y1="67727" x2="7359" y2="67727"/>
                          <a14:foregroundMark x1="7359" y1="67727" x2="7359" y2="67727"/>
                          <a14:foregroundMark x1="7359" y1="67727" x2="7359" y2="67727"/>
                          <a14:foregroundMark x1="7359" y1="67727" x2="7359" y2="67727"/>
                          <a14:foregroundMark x1="7359" y1="67727" x2="7359" y2="67727"/>
                          <a14:foregroundMark x1="7359" y1="67727" x2="7359" y2="67727"/>
                          <a14:foregroundMark x1="7359" y1="67727" x2="7359" y2="67727"/>
                          <a14:foregroundMark x1="4762" y1="68636" x2="1732" y2="65909"/>
                          <a14:foregroundMark x1="57576" y1="20000" x2="57576" y2="20000"/>
                          <a14:foregroundMark x1="57143" y1="15455" x2="57143" y2="15455"/>
                          <a14:foregroundMark x1="57143" y1="15455" x2="50216" y2="13636"/>
                          <a14:foregroundMark x1="62771" y1="79091" x2="62771" y2="79091"/>
                          <a14:foregroundMark x1="64935" y1="90455" x2="65368" y2="93182"/>
                          <a14:foregroundMark x1="67100" y1="89545" x2="73160" y2="82273"/>
                          <a14:foregroundMark x1="71861" y1="79545" x2="77489" y2="72727"/>
                          <a14:foregroundMark x1="77489" y1="69545" x2="84416" y2="59091"/>
                          <a14:backgroundMark x1="2165" y1="84091" x2="22511" y2="93636"/>
                          <a14:backgroundMark x1="22511" y1="93636" x2="22511" y2="93636"/>
                          <a14:backgroundMark x1="9957" y1="83182" x2="866" y2="83182"/>
                          <a14:backgroundMark x1="22969" y1="86581" x2="31169" y2="91364"/>
                          <a14:backgroundMark x1="15584" y1="82273" x2="22649" y2="86394"/>
                          <a14:backgroundMark x1="18615" y1="83636" x2="12987" y2="82727"/>
                          <a14:backgroundMark x1="7171" y1="76063" x2="3463" y2="75455"/>
                          <a14:backgroundMark x1="8254" y1="76241" x2="7428" y2="76105"/>
                          <a14:backgroundMark x1="26840" y1="87727" x2="40260" y2="95909"/>
                          <a14:backgroundMark x1="45455" y1="95000" x2="45455" y2="95000"/>
                          <a14:backgroundMark x1="45022" y1="94091" x2="45519" y2="94143"/>
                          <a14:backgroundMark x1="54229" y1="97727" x2="54978" y2="97727"/>
                          <a14:backgroundMark x1="54978" y1="97727" x2="56277" y2="97727"/>
                          <a14:backgroundMark x1="56277" y1="97727" x2="56734" y2="97887"/>
                          <a14:backgroundMark x1="86505" y1="63808" x2="89177" y2="53636"/>
                          <a14:backgroundMark x1="87446" y1="63182" x2="90909" y2="53636"/>
                          <a14:backgroundMark x1="90909" y1="53636" x2="91775" y2="53182"/>
                          <a14:backgroundMark x1="87013" y1="59545" x2="90909" y2="55000"/>
                          <a14:backgroundMark x1="85281" y1="59545" x2="92208" y2="52273"/>
                          <a14:backgroundMark x1="92208" y1="52273" x2="92208" y2="52273"/>
                          <a14:backgroundMark x1="85714" y1="59091" x2="90043" y2="53182"/>
                          <a14:backgroundMark x1="74026" y1="86364" x2="95238" y2="58636"/>
                          <a14:backgroundMark x1="71429" y1="86818" x2="86580" y2="68182"/>
                          <a14:backgroundMark x1="70563" y1="89091" x2="70563" y2="89091"/>
                          <a14:backgroundMark x1="70563" y1="89091" x2="84416" y2="67727"/>
                          <a14:backgroundMark x1="72497" y1="83959" x2="85714" y2="65455"/>
                          <a14:backgroundMark x1="74026" y1="80909" x2="87879" y2="61364"/>
                          <a14:backgroundMark x1="77489" y1="73182" x2="78753" y2="707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188423">
              <a:off x="7426754" y="1720487"/>
              <a:ext cx="2501515" cy="238239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49D7F1F-1116-416B-814F-5AE6D517D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690" b="89922" l="7393" r="89883">
                          <a14:foregroundMark x1="20623" y1="55039" x2="7393" y2="46512"/>
                          <a14:foregroundMark x1="37743" y1="52713" x2="59144" y2="55814"/>
                          <a14:foregroundMark x1="59144" y1="55814" x2="60700" y2="51938"/>
                          <a14:foregroundMark x1="48638" y1="52713" x2="65370" y2="37597"/>
                          <a14:foregroundMark x1="65370" y1="37597" x2="68093" y2="25969"/>
                          <a14:foregroundMark x1="80934" y1="41473" x2="87938" y2="41473"/>
                          <a14:foregroundMark x1="49027" y1="28682" x2="53696" y2="108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08772" y="2050651"/>
              <a:ext cx="2873210" cy="288438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82124A-6DF0-4DA3-93F9-07FBD46D24D7}"/>
              </a:ext>
            </a:extLst>
          </p:cNvPr>
          <p:cNvGrpSpPr/>
          <p:nvPr/>
        </p:nvGrpSpPr>
        <p:grpSpPr>
          <a:xfrm>
            <a:off x="7158760" y="1901228"/>
            <a:ext cx="2413514" cy="2365676"/>
            <a:chOff x="6014763" y="1476317"/>
            <a:chExt cx="2943126" cy="280446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15E8AB-4C94-45A7-AD4A-3CD27A804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761" b="97183" l="9361" r="92694">
                          <a14:foregroundMark x1="23288" y1="24296" x2="11416" y2="8099"/>
                          <a14:foregroundMark x1="11416" y1="8099" x2="11187" y2="7042"/>
                          <a14:foregroundMark x1="74201" y1="25704" x2="76941" y2="1761"/>
                          <a14:foregroundMark x1="76712" y1="9859" x2="89041" y2="9507"/>
                          <a14:foregroundMark x1="90582" y1="8039" x2="92922" y2="5810"/>
                          <a14:foregroundMark x1="90082" y1="8516" x2="90445" y2="8170"/>
                          <a14:foregroundMark x1="89041" y1="9507" x2="89771" y2="8812"/>
                          <a14:foregroundMark x1="36758" y1="77993" x2="27854" y2="97183"/>
                          <a14:backgroundMark x1="94292" y1="7746" x2="95205" y2="14613"/>
                          <a14:backgroundMark x1="93607" y1="8275" x2="94521" y2="1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4763" y="1476317"/>
              <a:ext cx="2092137" cy="271309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EFF1597-BB0F-4067-B7C2-1B91E87AF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230" b="99698" l="4372" r="95082">
                          <a14:foregroundMark x1="34973" y1="30816" x2="13115" y2="12689"/>
                          <a14:foregroundMark x1="13115" y1="12689" x2="9290" y2="5740"/>
                          <a14:foregroundMark x1="18033" y1="17825" x2="4918" y2="18429"/>
                          <a14:foregroundMark x1="30055" y1="16012" x2="45902" y2="4230"/>
                          <a14:foregroundMark x1="54645" y1="7855" x2="88525" y2="4230"/>
                          <a14:foregroundMark x1="58470" y1="65861" x2="75410" y2="76435"/>
                          <a14:foregroundMark x1="75410" y1="76435" x2="82514" y2="87009"/>
                          <a14:foregroundMark x1="82514" y1="87009" x2="95082" y2="96073"/>
                          <a14:foregroundMark x1="69945" y1="88520" x2="23497" y2="95166"/>
                          <a14:foregroundMark x1="23497" y1="95166" x2="7104" y2="90634"/>
                          <a14:foregroundMark x1="7104" y1="90634" x2="6011" y2="96073"/>
                          <a14:foregroundMark x1="50273" y1="88520" x2="50820" y2="94562"/>
                          <a14:foregroundMark x1="59588" y1="99396" x2="59563" y2="99698"/>
                          <a14:foregroundMark x1="59638" y1="98792" x2="59588" y2="99396"/>
                          <a14:foregroundMark x1="59663" y1="98489" x2="59638" y2="98792"/>
                          <a14:foregroundMark x1="61202" y1="79758" x2="59663" y2="98489"/>
                          <a14:foregroundMark x1="12022" y1="21752" x2="68306" y2="19335"/>
                          <a14:foregroundMark x1="68306" y1="19335" x2="87978" y2="21752"/>
                          <a14:foregroundMark x1="87978" y1="21752" x2="90710" y2="24471"/>
                          <a14:foregroundMark x1="78689" y1="26586" x2="16393" y2="22054"/>
                          <a14:foregroundMark x1="16393" y1="22054" x2="14754" y2="21450"/>
                          <a14:foregroundMark x1="15847" y1="17221" x2="75956" y2="19335"/>
                          <a14:foregroundMark x1="84699" y1="18127" x2="35519" y2="13293"/>
                          <a14:foregroundMark x1="35519" y1="13293" x2="32240" y2="14502"/>
                          <a14:foregroundMark x1="12568" y1="17825" x2="48087" y2="13897"/>
                          <a14:foregroundMark x1="45902" y1="13897" x2="69399" y2="12085"/>
                          <a14:foregroundMark x1="69399" y1="12085" x2="72678" y2="12085"/>
                          <a14:foregroundMark x1="54645" y1="20846" x2="74317" y2="25982"/>
                          <a14:foregroundMark x1="74317" y1="25982" x2="76503" y2="25982"/>
                          <a14:foregroundMark x1="76503" y1="29003" x2="48634" y2="74018"/>
                          <a14:backgroundMark x1="59563" y1="99396" x2="59563" y2="99396"/>
                          <a14:backgroundMark x1="60109" y1="98792" x2="60109" y2="98792"/>
                          <a14:backgroundMark x1="59563" y1="98489" x2="59563" y2="984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93100">
              <a:off x="7629052" y="1877259"/>
              <a:ext cx="1328837" cy="240352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4E7797-CFE4-45A5-8C7B-3137AE6EC9CB}"/>
              </a:ext>
            </a:extLst>
          </p:cNvPr>
          <p:cNvGrpSpPr/>
          <p:nvPr/>
        </p:nvGrpSpPr>
        <p:grpSpPr>
          <a:xfrm>
            <a:off x="9686758" y="1560277"/>
            <a:ext cx="2028528" cy="2527853"/>
            <a:chOff x="3326878" y="2024303"/>
            <a:chExt cx="2028528" cy="252785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5626265-293D-4EBC-AD55-4B6B67E72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416" b="94953" l="9804" r="89804">
                          <a14:foregroundMark x1="27059" y1="17350" x2="27059" y2="17350"/>
                          <a14:foregroundMark x1="27059" y1="17350" x2="29412" y2="8202"/>
                          <a14:foregroundMark x1="29412" y1="8833" x2="29412" y2="8833"/>
                          <a14:foregroundMark x1="26275" y1="34069" x2="61176" y2="34700"/>
                          <a14:foregroundMark x1="61176" y1="34700" x2="68235" y2="37539"/>
                          <a14:foregroundMark x1="28627" y1="29968" x2="27059" y2="28707"/>
                          <a14:foregroundMark x1="27059" y1="28707" x2="60392" y2="29653"/>
                          <a14:foregroundMark x1="54510" y1="28076" x2="76863" y2="28707"/>
                          <a14:foregroundMark x1="64706" y1="17666" x2="35294" y2="15773"/>
                          <a14:foregroundMark x1="33725" y1="28707" x2="31373" y2="66877"/>
                          <a14:foregroundMark x1="36863" y1="54574" x2="67451" y2="55836"/>
                          <a14:foregroundMark x1="36078" y1="48580" x2="61176" y2="51104"/>
                          <a14:foregroundMark x1="32549" y1="39117" x2="70980" y2="35647"/>
                          <a14:foregroundMark x1="64706" y1="84543" x2="74510" y2="93060"/>
                          <a14:foregroundMark x1="50196" y1="85804" x2="34902" y2="92114"/>
                          <a14:foregroundMark x1="34902" y1="92114" x2="25882" y2="94006"/>
                          <a14:foregroundMark x1="54902" y1="79811" x2="55686" y2="94953"/>
                          <a14:foregroundMark x1="40784" y1="6625" x2="24314" y2="5994"/>
                          <a14:foregroundMark x1="24314" y1="5994" x2="23922" y2="5678"/>
                          <a14:foregroundMark x1="51765" y1="10726" x2="68235" y2="8202"/>
                          <a14:foregroundMark x1="68235" y1="8202" x2="75686" y2="4416"/>
                          <a14:foregroundMark x1="59608" y1="17981" x2="58039" y2="4101"/>
                          <a14:foregroundMark x1="50980" y1="4732" x2="50980" y2="4732"/>
                          <a14:foregroundMark x1="52941" y1="4101" x2="52941" y2="4101"/>
                          <a14:foregroundMark x1="47451" y1="4101" x2="47451" y2="4101"/>
                          <a14:foregroundMark x1="43529" y1="4101" x2="43529" y2="4101"/>
                          <a14:foregroundMark x1="32157" y1="5363" x2="46667" y2="5678"/>
                          <a14:foregroundMark x1="46275" y1="21451" x2="75294" y2="24606"/>
                          <a14:foregroundMark x1="49804" y1="22082" x2="69412" y2="29653"/>
                          <a14:foregroundMark x1="69412" y1="29653" x2="70980" y2="31861"/>
                          <a14:foregroundMark x1="52549" y1="55521" x2="43529" y2="67823"/>
                          <a14:foregroundMark x1="70196" y1="53628" x2="72549" y2="299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878" y="2543936"/>
              <a:ext cx="1570928" cy="195287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911319F-9B9D-444F-B5E5-6ED3FC41E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306" b="95349" l="9600" r="88800">
                          <a14:foregroundMark x1="36000" y1="31894" x2="48800" y2="10299"/>
                          <a14:foregroundMark x1="48800" y1="10299" x2="49600" y2="9967"/>
                          <a14:foregroundMark x1="43200" y1="33555" x2="56000" y2="95349"/>
                          <a14:foregroundMark x1="61600" y1="92691" x2="78400" y2="95349"/>
                          <a14:foregroundMark x1="79200" y1="47508" x2="89600" y2="47176"/>
                          <a14:foregroundMark x1="89600" y1="48173" x2="89600" y2="48173"/>
                          <a14:foregroundMark x1="88800" y1="49834" x2="88800" y2="49834"/>
                          <a14:foregroundMark x1="88000" y1="40532" x2="88000" y2="40532"/>
                          <a14:foregroundMark x1="88000" y1="39203" x2="88000" y2="39203"/>
                          <a14:foregroundMark x1="88800" y1="42857" x2="88800" y2="42857"/>
                          <a14:foregroundMark x1="63200" y1="8970" x2="63200" y2="8970"/>
                          <a14:foregroundMark x1="59200" y1="9302" x2="59200" y2="9302"/>
                          <a14:foregroundMark x1="56000" y1="9302" x2="56000" y2="9302"/>
                          <a14:foregroundMark x1="54400" y1="8638" x2="54400" y2="8638"/>
                          <a14:foregroundMark x1="68800" y1="10299" x2="68800" y2="10299"/>
                          <a14:foregroundMark x1="68800" y1="8970" x2="68800" y2="8970"/>
                          <a14:foregroundMark x1="25600" y1="10631" x2="38400" y2="10299"/>
                          <a14:foregroundMark x1="34400" y1="9635" x2="34400" y2="9635"/>
                          <a14:foregroundMark x1="32000" y1="8970" x2="32000" y2="8970"/>
                          <a14:foregroundMark x1="29600" y1="8970" x2="29600" y2="8970"/>
                          <a14:foregroundMark x1="26400" y1="9635" x2="26400" y2="9635"/>
                          <a14:foregroundMark x1="34400" y1="8970" x2="34400" y2="8970"/>
                          <a14:foregroundMark x1="37600" y1="8306" x2="37600" y2="8306"/>
                          <a14:foregroundMark x1="39200" y1="8638" x2="39200" y2="8638"/>
                          <a14:foregroundMark x1="42400" y1="8970" x2="42400" y2="8970"/>
                          <a14:foregroundMark x1="42400" y1="8970" x2="42400" y2="8970"/>
                          <a14:foregroundMark x1="45600" y1="8638" x2="45600" y2="8638"/>
                          <a14:foregroundMark x1="47200" y1="8970" x2="47200" y2="8970"/>
                          <a14:foregroundMark x1="50400" y1="8970" x2="50400" y2="8970"/>
                          <a14:foregroundMark x1="44800" y1="8638" x2="44800" y2="8638"/>
                          <a14:foregroundMark x1="42400" y1="8306" x2="42400" y2="8306"/>
                          <a14:foregroundMark x1="52800" y1="8638" x2="52800" y2="8638"/>
                          <a14:foregroundMark x1="56800" y1="8638" x2="56800" y2="8638"/>
                          <a14:foregroundMark x1="60000" y1="8638" x2="60000" y2="8638"/>
                          <a14:foregroundMark x1="66400" y1="8970" x2="66400" y2="897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05633" y="2024303"/>
              <a:ext cx="1049773" cy="2527853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24063C0-FA18-447D-8B58-30B11F57028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921" b="92739" l="9412" r="94353">
                        <a14:foregroundMark x1="25412" y1="23237" x2="35059" y2="28838"/>
                        <a14:foregroundMark x1="35529" y1="27593" x2="35529" y2="27593"/>
                        <a14:foregroundMark x1="36000" y1="78423" x2="39765" y2="92946"/>
                        <a14:foregroundMark x1="55529" y1="45851" x2="75765" y2="43983"/>
                        <a14:foregroundMark x1="75765" y1="43983" x2="85412" y2="50207"/>
                        <a14:foregroundMark x1="85412" y1="50207" x2="94353" y2="51452"/>
                        <a14:foregroundMark x1="43294" y1="20747" x2="42588" y2="9544"/>
                        <a14:foregroundMark x1="43765" y1="11826" x2="46824" y2="8921"/>
                        <a14:foregroundMark x1="49412" y1="14315" x2="53176" y2="12863"/>
                        <a14:foregroundMark x1="53882" y1="15145" x2="55529" y2="14315"/>
                        <a14:foregroundMark x1="80471" y1="53734" x2="81882" y2="54979"/>
                        <a14:foregroundMark x1="85647" y1="55187" x2="73412" y2="54979"/>
                        <a14:backgroundMark x1="90118" y1="85270" x2="84706" y2="72822"/>
                        <a14:backgroundMark x1="84706" y1="72822" x2="84471" y2="62448"/>
                        <a14:backgroundMark x1="69647" y1="17842" x2="69647" y2="17842"/>
                        <a14:backgroundMark x1="21176" y1="40456" x2="21176" y2="40456"/>
                        <a14:backgroundMark x1="74353" y1="26349" x2="74353" y2="26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3045">
            <a:off x="9005746" y="3774583"/>
            <a:ext cx="2733284" cy="30998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B288484-4AB3-4726-9B5D-B646E976D85C}"/>
              </a:ext>
            </a:extLst>
          </p:cNvPr>
          <p:cNvGrpSpPr/>
          <p:nvPr/>
        </p:nvGrpSpPr>
        <p:grpSpPr>
          <a:xfrm>
            <a:off x="3905552" y="1692322"/>
            <a:ext cx="7713720" cy="4962477"/>
            <a:chOff x="12897152" y="1692322"/>
            <a:chExt cx="7713720" cy="496247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21550DE-A63B-4A76-B94D-87EAA1D57D91}"/>
                </a:ext>
              </a:extLst>
            </p:cNvPr>
            <p:cNvSpPr/>
            <p:nvPr/>
          </p:nvSpPr>
          <p:spPr>
            <a:xfrm>
              <a:off x="12897152" y="1692322"/>
              <a:ext cx="7713720" cy="496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3087492" y="2339322"/>
              <a:ext cx="7384907" cy="378565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1CF65"/>
              </a:solidFill>
            </a:ln>
          </p:spPr>
          <p:txBody>
            <a:bodyPr wrap="square">
              <a:spAutoFit/>
            </a:bodyPr>
            <a:lstStyle/>
            <a:p>
              <a:pPr lvl="0"/>
              <a:endParaRPr lang="en-US" sz="1200" b="1" dirty="0">
                <a:latin typeface="Comic Sans MS" panose="030F0702030302020204" pitchFamily="66" charset="0"/>
              </a:endParaRPr>
            </a:p>
            <a:p>
              <a:pPr lvl="0"/>
              <a:r>
                <a:rPr lang="en-US" sz="3000" b="1" dirty="0">
                  <a:latin typeface="Comic Sans MS" panose="030F0702030302020204" pitchFamily="66" charset="0"/>
                </a:rPr>
                <a:t>	A: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</a:t>
              </a:r>
              <a:r>
                <a:rPr 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 </a:t>
              </a:r>
              <a:r>
                <a:rPr lang="ja-JP" altLang="en-US" sz="3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コーヒー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は　</a:t>
              </a:r>
              <a:r>
                <a:rPr lang="ja-JP" altLang="en-US" sz="3000" b="1" dirty="0">
                  <a:latin typeface="Comic Sans MS" panose="030F0702030302020204" pitchFamily="66" charset="0"/>
                </a:rPr>
                <a:t>どこですか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？</a:t>
              </a:r>
              <a:endParaRPr lang="en-US" altLang="ja-JP" sz="30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pPr lvl="0"/>
              <a:endParaRPr lang="en-US" altLang="ja-JP" sz="32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r>
                <a:rPr lang="en-US" sz="3000" b="1" dirty="0">
                  <a:latin typeface="Comic Sans MS" panose="030F0702030302020204" pitchFamily="66" charset="0"/>
                </a:rPr>
                <a:t>	B: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こちら　です。</a:t>
              </a:r>
              <a:endParaRPr lang="en-US" altLang="ja-JP" sz="30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endParaRPr lang="en-US" altLang="ja-JP" sz="32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r>
                <a:rPr lang="en-US" sz="3000" b="1" dirty="0">
                  <a:latin typeface="Comic Sans MS" panose="030F0702030302020204" pitchFamily="66" charset="0"/>
                </a:rPr>
                <a:t>	A: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コーヒーを　２</a:t>
              </a:r>
              <a:r>
                <a:rPr lang="ja-JP" altLang="en-US" sz="3000" b="1" dirty="0">
                  <a:latin typeface="Comic Sans MS" panose="030F0702030302020204" pitchFamily="66" charset="0"/>
                </a:rPr>
                <a:t>ほん</a:t>
              </a:r>
              <a:r>
                <a:rPr lang="ja-JP" altLang="en-US" sz="3000" b="1" dirty="0">
                  <a:solidFill>
                    <a:srgbClr val="CC00FF"/>
                  </a:solidFill>
                  <a:latin typeface="Comic Sans MS" panose="030F0702030302020204" pitchFamily="66" charset="0"/>
                </a:rPr>
                <a:t>　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ください。</a:t>
              </a:r>
              <a:endParaRPr lang="en-US" altLang="ja-JP" sz="30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endParaRPr lang="en-US" altLang="ja-JP" sz="32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pPr lvl="0"/>
              <a:r>
                <a:rPr lang="en-US" sz="3000" b="1" dirty="0">
                  <a:latin typeface="Comic Sans MS" panose="030F0702030302020204" pitchFamily="66" charset="0"/>
                </a:rPr>
                <a:t>	B: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はい、</a:t>
              </a:r>
              <a:r>
                <a:rPr lang="en-US" altLang="ja-JP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240</a:t>
              </a:r>
              <a:r>
                <a:rPr lang="ja-JP" alt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円です。</a:t>
              </a:r>
              <a:endParaRPr lang="en-US" altLang="ja-JP" sz="30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pPr lvl="0"/>
              <a:endParaRPr lang="en-US" sz="12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7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3196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1044" y="2465528"/>
            <a:ext cx="1717134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ゲーム</a:t>
            </a:r>
            <a:endParaRPr lang="en-US" altLang="ja-JP" sz="2400" b="1" dirty="0"/>
          </a:p>
          <a:p>
            <a:endParaRPr lang="en-US" altLang="ja-JP" sz="2400" b="1" dirty="0"/>
          </a:p>
          <a:p>
            <a:r>
              <a:rPr lang="ja-JP" altLang="en-US" sz="2400" b="1" dirty="0"/>
              <a:t>トレカ</a:t>
            </a:r>
            <a:endParaRPr lang="en-US" altLang="ja-JP" sz="2400" b="1" dirty="0"/>
          </a:p>
          <a:p>
            <a:endParaRPr lang="en-US" sz="2400" b="1" dirty="0"/>
          </a:p>
          <a:p>
            <a:r>
              <a:rPr lang="ja-JP" altLang="en-US" sz="2400" b="1" dirty="0"/>
              <a:t>フィギュア</a:t>
            </a:r>
            <a:endParaRPr lang="en-US" altLang="ja-JP" sz="2400" b="1" dirty="0"/>
          </a:p>
          <a:p>
            <a:endParaRPr lang="en-US" sz="2400" b="1" dirty="0"/>
          </a:p>
          <a:p>
            <a:r>
              <a:rPr lang="ja-JP" altLang="en-US" sz="2400" b="1" dirty="0"/>
              <a:t>けんだま</a:t>
            </a:r>
            <a:endParaRPr lang="en-US" altLang="ja-JP" sz="2400" b="1" dirty="0"/>
          </a:p>
          <a:p>
            <a:endParaRPr lang="en-US" sz="2400" b="1" dirty="0"/>
          </a:p>
          <a:p>
            <a:r>
              <a:rPr lang="ja-JP" altLang="en-US" sz="2400" b="1" dirty="0"/>
              <a:t>シール</a:t>
            </a:r>
            <a:endParaRPr lang="en-US" altLang="ja-JP" sz="2400" b="1" dirty="0"/>
          </a:p>
          <a:p>
            <a:endParaRPr lang="en-US" sz="2400" b="1" dirty="0"/>
          </a:p>
          <a:p>
            <a:r>
              <a:rPr lang="ja-JP" altLang="en-US" sz="2400" b="1" dirty="0"/>
              <a:t>にんぎょう</a:t>
            </a:r>
            <a:endParaRPr lang="en-US" sz="2400" b="1" dirty="0"/>
          </a:p>
          <a:p>
            <a:endParaRPr lang="en-US" sz="1350" dirty="0"/>
          </a:p>
          <a:p>
            <a:endParaRPr lang="en-US" sz="1350" dirty="0"/>
          </a:p>
        </p:txBody>
      </p:sp>
      <p:pic>
        <p:nvPicPr>
          <p:cNvPr id="5122" name="Picture 2" descr="http://greatdesign.com/wp-content/uploads/2012/05/store-view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"/>
          <a:stretch/>
        </p:blipFill>
        <p:spPr bwMode="auto">
          <a:xfrm>
            <a:off x="4005943" y="2298368"/>
            <a:ext cx="6466115" cy="3734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5945" y="979610"/>
            <a:ext cx="6662057" cy="878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ja-JP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</a:t>
            </a:r>
            <a:r>
              <a:rPr lang="en-US" altLang="ja-JP" sz="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   </a:t>
            </a:r>
            <a:r>
              <a:rPr lang="ja-JP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か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ts val="3000"/>
              </a:lnSpc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</a:t>
            </a:r>
            <a:r>
              <a:rPr lang="ja-JP" alt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　を　買いたい　です。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0" y="245633"/>
            <a:ext cx="9144000" cy="87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おもちゃ屋　－　おもちゃや</a:t>
            </a:r>
            <a:endParaRPr lang="en-US" sz="4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157" y="2429928"/>
            <a:ext cx="13704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ゲーム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801" y="3162237"/>
            <a:ext cx="14853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トレカ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160" y="3898944"/>
            <a:ext cx="206049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フィギュア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740" y="4635651"/>
            <a:ext cx="16826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けんだま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5026" y="5366711"/>
            <a:ext cx="1950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シール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1046" y="6097771"/>
            <a:ext cx="20018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C00000"/>
                </a:solidFill>
              </a:rPr>
              <a:t>にんぎょう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1F7C84-FCA4-442E-A642-A1D4BCA4DADF}"/>
              </a:ext>
            </a:extLst>
          </p:cNvPr>
          <p:cNvSpPr/>
          <p:nvPr/>
        </p:nvSpPr>
        <p:spPr>
          <a:xfrm>
            <a:off x="2971800" y="1955800"/>
            <a:ext cx="8864600" cy="457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C3D318-12EF-4721-92CC-6F398DD7DBA2}"/>
              </a:ext>
            </a:extLst>
          </p:cNvPr>
          <p:cNvGrpSpPr/>
          <p:nvPr/>
        </p:nvGrpSpPr>
        <p:grpSpPr>
          <a:xfrm>
            <a:off x="2668711" y="2505737"/>
            <a:ext cx="2401153" cy="4095092"/>
            <a:chOff x="3463319" y="2239037"/>
            <a:chExt cx="2401153" cy="40950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E07CCF2-47D6-41AD-A211-EDFAEF85C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21" b="95745" l="9744" r="93846">
                          <a14:foregroundMark x1="42564" y1="11702" x2="32308" y2="8777"/>
                          <a14:foregroundMark x1="51795" y1="10372" x2="45128" y2="5053"/>
                          <a14:foregroundMark x1="37949" y1="86436" x2="31795" y2="95745"/>
                          <a14:foregroundMark x1="78974" y1="85372" x2="93846" y2="890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69199" y="2239037"/>
              <a:ext cx="2095273" cy="404011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4017B4E-0BE1-470D-9F90-14F19894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28" b="96497" l="9735" r="93363">
                          <a14:foregroundMark x1="57080" y1="14711" x2="39381" y2="7881"/>
                          <a14:foregroundMark x1="39381" y1="7881" x2="33628" y2="6655"/>
                          <a14:foregroundMark x1="64602" y1="17163" x2="55752" y2="7881"/>
                          <a14:foregroundMark x1="55752" y1="7881" x2="56195" y2="4904"/>
                          <a14:foregroundMark x1="66372" y1="8757" x2="66372" y2="5604"/>
                          <a14:foregroundMark x1="72124" y1="13660" x2="79646" y2="4378"/>
                          <a14:foregroundMark x1="73894" y1="6480" x2="85398" y2="6305"/>
                          <a14:foregroundMark x1="76991" y1="6480" x2="84956" y2="5429"/>
                          <a14:foregroundMark x1="84513" y1="25919" x2="93363" y2="33975"/>
                          <a14:foregroundMark x1="68142" y1="78634" x2="68142" y2="78634"/>
                          <a14:foregroundMark x1="68142" y1="78634" x2="57522" y2="96497"/>
                          <a14:foregroundMark x1="59735" y1="14186" x2="79204" y2="14361"/>
                          <a14:foregroundMark x1="55752" y1="6305" x2="55310" y2="40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95702">
              <a:off x="3463319" y="2507786"/>
              <a:ext cx="1514454" cy="382634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4F19780-9603-4F7F-B84D-4DBB77F39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360793">
            <a:off x="5770378" y="1246406"/>
            <a:ext cx="1533739" cy="31722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085CE-964B-46E6-9062-AA634ECB38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7" b="97067" l="51435" r="99338">
                        <a14:foregroundMark x1="67991" y1="28533" x2="51876" y2="11200"/>
                        <a14:foregroundMark x1="65121" y1="14400" x2="60393" y2="5260"/>
                        <a14:foregroundMark x1="56954" y1="84533" x2="51435" y2="95200"/>
                        <a14:foregroundMark x1="77263" y1="77867" x2="89160" y2="86932"/>
                        <a14:foregroundMark x1="89676" y1="6678" x2="90296" y2="5959"/>
                        <a14:foregroundMark x1="82781" y1="14667" x2="89161" y2="7274"/>
                        <a14:foregroundMark x1="86755" y1="14933" x2="91730" y2="14746"/>
                        <a14:foregroundMark x1="93745" y1="19733" x2="93991" y2="19733"/>
                        <a14:foregroundMark x1="90949" y1="19733" x2="93739" y2="19733"/>
                        <a14:foregroundMark x1="93819" y1="18933" x2="93819" y2="18933"/>
                        <a14:foregroundMark x1="93819" y1="23733" x2="93819" y2="23733"/>
                        <a14:foregroundMark x1="93819" y1="26400" x2="93819" y2="26400"/>
                        <a14:foregroundMark x1="94260" y1="26133" x2="94260" y2="26133"/>
                        <a14:foregroundMark x1="94260" y1="28000" x2="94260" y2="28000"/>
                        <a14:foregroundMark x1="94260" y1="30133" x2="94260" y2="30133"/>
                        <a14:foregroundMark x1="94260" y1="31733" x2="94260" y2="31733"/>
                        <a14:foregroundMark x1="94260" y1="35733" x2="94260" y2="35733"/>
                        <a14:foregroundMark x1="94260" y1="37333" x2="94260" y2="37333"/>
                        <a14:foregroundMark x1="94260" y1="38933" x2="94260" y2="38933"/>
                        <a14:foregroundMark x1="94260" y1="40267" x2="94260" y2="40267"/>
                        <a14:foregroundMark x1="94481" y1="41067" x2="94481" y2="41067"/>
                        <a14:foregroundMark x1="94481" y1="43200" x2="94481" y2="43200"/>
                        <a14:foregroundMark x1="94481" y1="45067" x2="94481" y2="45067"/>
                        <a14:foregroundMark x1="94702" y1="46933" x2="94702" y2="46933"/>
                        <a14:foregroundMark x1="94260" y1="25600" x2="94260" y2="25600"/>
                        <a14:foregroundMark x1="94260" y1="24800" x2="94260" y2="24800"/>
                        <a14:foregroundMark x1="94923" y1="48267" x2="95296" y2="61135"/>
                        <a14:foregroundMark x1="78780" y1="95959" x2="77483" y2="96000"/>
                        <a14:foregroundMark x1="77483" y1="96000" x2="74172" y2="94667"/>
                        <a14:foregroundMark x1="76821" y1="95200" x2="68433" y2="95200"/>
                        <a14:foregroundMark x1="51876" y1="91733" x2="51656" y2="68800"/>
                        <a14:foregroundMark x1="51656" y1="68800" x2="51656" y2="39200"/>
                        <a14:foregroundMark x1="51656" y1="39200" x2="51656" y2="21867"/>
                        <a14:foregroundMark x1="93819" y1="37067" x2="95143" y2="49600"/>
                        <a14:foregroundMark x1="99088" y1="1944" x2="99558" y2="2133"/>
                        <a14:foregroundMark x1="89845" y1="14667" x2="89845" y2="14667"/>
                        <a14:foregroundMark x1="58940" y1="26933" x2="57395" y2="44533"/>
                        <a14:foregroundMark x1="57395" y1="44533" x2="55188" y2="49867"/>
                        <a14:foregroundMark x1="64680" y1="93600" x2="64680" y2="93600"/>
                        <a14:foregroundMark x1="66667" y1="95467" x2="55850" y2="96267"/>
                        <a14:foregroundMark x1="83664" y1="89867" x2="85649" y2="92080"/>
                        <a14:foregroundMark x1="83885" y1="95467" x2="82781" y2="97333"/>
                        <a14:foregroundMark x1="74172" y1="94667" x2="74172" y2="96800"/>
                        <a14:foregroundMark x1="88521" y1="82133" x2="88370" y2="90133"/>
                        <a14:foregroundMark x1="91832" y1="82667" x2="94921" y2="86236"/>
                        <a14:foregroundMark x1="93819" y1="86933" x2="93819" y2="87528"/>
                        <a14:foregroundMark x1="60706" y1="5600" x2="58499" y2="4533"/>
                        <a14:foregroundMark x1="66225" y1="4533" x2="90066" y2="8800"/>
                        <a14:foregroundMark x1="72627" y1="4533" x2="72627" y2="4533"/>
                        <a14:foregroundMark x1="69978" y1="4000" x2="79470" y2="4000"/>
                        <a14:foregroundMark x1="94340" y1="1029" x2="94547" y2="980"/>
                        <a14:foregroundMark x1="79470" y1="4533" x2="82141" y2="3903"/>
                        <a14:foregroundMark x1="55850" y1="28000" x2="60927" y2="60533"/>
                        <a14:foregroundMark x1="95281" y1="33600" x2="95585" y2="36533"/>
                        <a14:foregroundMark x1="95116" y1="32000" x2="95281" y2="33600"/>
                        <a14:foregroundMark x1="94978" y1="30667" x2="95116" y2="32000"/>
                        <a14:foregroundMark x1="94923" y1="30133" x2="94978" y2="30667"/>
                        <a14:foregroundMark x1="94812" y1="29067" x2="94923" y2="30133"/>
                        <a14:foregroundMark x1="94674" y1="27733" x2="94812" y2="29067"/>
                        <a14:foregroundMark x1="94646" y1="27467" x2="94674" y2="27733"/>
                        <a14:foregroundMark x1="93402" y1="15440" x2="94646" y2="27467"/>
                        <a14:foregroundMark x1="85872" y1="8000" x2="85651" y2="4533"/>
                        <a14:foregroundMark x1="81678" y1="4000" x2="81678" y2="4000"/>
                        <a14:foregroundMark x1="81457" y1="3733" x2="81457" y2="3733"/>
                        <a14:foregroundMark x1="80353" y1="3733" x2="80353" y2="3733"/>
                        <a14:foregroundMark x1="81457" y1="3733" x2="81457" y2="3733"/>
                        <a14:foregroundMark x1="91170" y1="6933" x2="93157" y2="4000"/>
                        <a14:foregroundMark x1="92494" y1="4267" x2="92494" y2="4267"/>
                        <a14:foregroundMark x1="91391" y1="4533" x2="91391" y2="4533"/>
                        <a14:foregroundMark x1="90508" y1="4267" x2="90508" y2="4267"/>
                        <a14:foregroundMark x1="89625" y1="4267" x2="89625" y2="4267"/>
                        <a14:foregroundMark x1="88742" y1="4000" x2="88742" y2="4000"/>
                        <a14:foregroundMark x1="86093" y1="3467" x2="91170" y2="3733"/>
                        <a14:foregroundMark x1="85430" y1="4000" x2="85430" y2="4000"/>
                        <a14:foregroundMark x1="85651" y1="3467" x2="85651" y2="3467"/>
                        <a14:foregroundMark x1="85210" y1="3733" x2="85210" y2="3733"/>
                        <a14:foregroundMark x1="85210" y1="3733" x2="85210" y2="3733"/>
                        <a14:foregroundMark x1="85210" y1="3733" x2="85210" y2="3733"/>
                        <a14:foregroundMark x1="92936" y1="5333" x2="93598" y2="17867"/>
                        <a14:foregroundMark x1="91170" y1="4000" x2="92715" y2="3467"/>
                        <a14:foregroundMark x1="93819" y1="62667" x2="94464" y2="87615"/>
                        <a14:foregroundMark x1="94702" y1="60000" x2="96243" y2="70400"/>
                        <a14:foregroundMark x1="86534" y1="84533" x2="86534" y2="84533"/>
                        <a14:foregroundMark x1="90728" y1="87200" x2="91170" y2="88533"/>
                        <a14:foregroundMark x1="91391" y1="82933" x2="94494" y2="87619"/>
                        <a14:foregroundMark x1="92715" y1="79467" x2="95806" y2="79200"/>
                        <a14:foregroundMark x1="93598" y1="75733" x2="96026" y2="75200"/>
                        <a14:foregroundMark x1="94260" y1="72800" x2="96247" y2="72800"/>
                        <a14:foregroundMark x1="96247" y1="76800" x2="97130" y2="85600"/>
                        <a14:foregroundMark x1="90018" y1="89461" x2="89404" y2="89333"/>
                        <a14:foregroundMark x1="85651" y1="5600" x2="85651" y2="4000"/>
                        <a14:foregroundMark x1="85651" y1="5600" x2="85430" y2="4000"/>
                        <a14:foregroundMark x1="81457" y1="5867" x2="81457" y2="3733"/>
                        <a14:foregroundMark x1="80132" y1="3733" x2="86534" y2="3733"/>
                        <a14:foregroundMark x1="87638" y1="89333" x2="95364" y2="88800"/>
                        <a14:foregroundMark x1="95364" y1="88800" x2="96026" y2="88800"/>
                        <a14:foregroundMark x1="82340" y1="96267" x2="88079" y2="96267"/>
                        <a14:foregroundMark x1="87859" y1="90667" x2="87859" y2="96533"/>
                        <a14:backgroundMark x1="98924" y1="36032" x2="99779" y2="48000"/>
                        <a14:backgroundMark x1="97130" y1="10933" x2="98046" y2="23746"/>
                        <a14:backgroundMark x1="98338" y1="90300" x2="98455" y2="96533"/>
                        <a14:backgroundMark x1="92053" y1="99467" x2="86322" y2="99602"/>
                        <a14:backgroundMark x1="92715" y1="96000" x2="94003" y2="93835"/>
                        <a14:backgroundMark x1="91613" y1="95734" x2="97130" y2="97067"/>
                        <a14:backgroundMark x1="90287" y1="96533" x2="90287" y2="99733"/>
                        <a14:backgroundMark x1="80514" y1="155" x2="82075" y2="48"/>
                        <a14:backgroundMark x1="80237" y1="174" x2="80318" y2="168"/>
                        <a14:backgroundMark x1="69040" y1="940" x2="71686" y2="759"/>
                        <a14:backgroundMark x1="59382" y1="1600" x2="68285" y2="991"/>
                        <a14:backgroundMark x1="97277" y1="896" x2="99779" y2="533"/>
                        <a14:backgroundMark x1="99338" y1="2133" x2="99338" y2="11467"/>
                        <a14:backgroundMark x1="98896" y1="3200" x2="98896" y2="3200"/>
                        <a14:backgroundMark x1="98896" y1="2133" x2="98896" y2="2133"/>
                        <a14:backgroundMark x1="98896" y1="2133" x2="98896" y2="2133"/>
                        <a14:backgroundMark x1="73510" y1="2667" x2="73510" y2="2667"/>
                        <a14:backgroundMark x1="77263" y1="2133" x2="77263" y2="2133"/>
                        <a14:backgroundMark x1="94260" y1="1600" x2="98234" y2="533"/>
                        <a14:backgroundMark x1="94923" y1="2133" x2="93786" y2="2133"/>
                        <a14:backgroundMark x1="94260" y1="1333" x2="94260" y2="1333"/>
                        <a14:backgroundMark x1="94481" y1="1333" x2="94481" y2="1333"/>
                        <a14:backgroundMark x1="94481" y1="533" x2="94481" y2="533"/>
                        <a14:backgroundMark x1="56291" y1="9067" x2="58057" y2="9867"/>
                        <a14:backgroundMark x1="98675" y1="85375" x2="98675" y2="86194"/>
                        <a14:backgroundMark x1="98675" y1="70400" x2="98675" y2="76446"/>
                        <a14:backgroundMark x1="95806" y1="38667" x2="95806" y2="32533"/>
                        <a14:backgroundMark x1="95585" y1="37600" x2="94702" y2="29867"/>
                        <a14:backgroundMark x1="95806" y1="31467" x2="94923" y2="24000"/>
                        <a14:backgroundMark x1="94923" y1="27733" x2="94923" y2="27733"/>
                        <a14:backgroundMark x1="94923" y1="29067" x2="94923" y2="29067"/>
                        <a14:backgroundMark x1="95143" y1="30667" x2="95143" y2="30667"/>
                        <a14:backgroundMark x1="95806" y1="33600" x2="95806" y2="33600"/>
                        <a14:backgroundMark x1="95806" y1="32000" x2="95806" y2="32000"/>
                        <a14:backgroundMark x1="95143" y1="30133" x2="95143" y2="30133"/>
                        <a14:backgroundMark x1="94923" y1="29067" x2="94923" y2="29067"/>
                        <a14:backgroundMark x1="94923" y1="27467" x2="94923" y2="27467"/>
                        <a14:backgroundMark x1="94525" y1="91650" x2="95143" y2="91733"/>
                        <a14:backgroundMark x1="89404" y1="96533" x2="89404" y2="98400"/>
                        <a14:backgroundMark x1="94902" y1="90933" x2="96909" y2="90933"/>
                      </a14:backgroundRemoval>
                    </a14:imgEffect>
                  </a14:imgLayer>
                </a14:imgProps>
              </a:ext>
            </a:extLst>
          </a:blip>
          <a:srcRect l="48756"/>
          <a:stretch/>
        </p:blipFill>
        <p:spPr>
          <a:xfrm rot="20878252">
            <a:off x="8549242" y="2160268"/>
            <a:ext cx="1490311" cy="24074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3FA59B6-DA74-4630-B83B-F95A302E80C8}"/>
              </a:ext>
            </a:extLst>
          </p:cNvPr>
          <p:cNvGrpSpPr/>
          <p:nvPr/>
        </p:nvGrpSpPr>
        <p:grpSpPr>
          <a:xfrm>
            <a:off x="10023549" y="1941466"/>
            <a:ext cx="1855735" cy="4471397"/>
            <a:chOff x="10023549" y="1941466"/>
            <a:chExt cx="1855735" cy="447139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48840FF-DB19-41DE-898F-270AE003C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65" b="95787" l="9091" r="94258">
                          <a14:foregroundMark x1="29665" y1="25281" x2="27751" y2="42416"/>
                          <a14:foregroundMark x1="27751" y1="42416" x2="25359" y2="46629"/>
                          <a14:foregroundMark x1="29187" y1="88764" x2="29187" y2="96629"/>
                          <a14:foregroundMark x1="70335" y1="23876" x2="73684" y2="9270"/>
                          <a14:foregroundMark x1="73206" y1="12921" x2="64115" y2="12921"/>
                          <a14:foregroundMark x1="69378" y1="19101" x2="66115" y2="19676"/>
                          <a14:foregroundMark x1="63133" y1="24496" x2="62679" y2="25000"/>
                          <a14:foregroundMark x1="66986" y1="20225" x2="65835" y2="21501"/>
                          <a14:foregroundMark x1="74163" y1="17697" x2="83732" y2="21348"/>
                          <a14:foregroundMark x1="76077" y1="21067" x2="82775" y2="23876"/>
                          <a14:foregroundMark x1="79426" y1="32584" x2="85646" y2="30056"/>
                          <a14:foregroundMark x1="84689" y1="50000" x2="86603" y2="62360"/>
                          <a14:foregroundMark x1="77990" y1="10393" x2="80861" y2="17978"/>
                          <a14:foregroundMark x1="27751" y1="9551" x2="18182" y2="17135"/>
                          <a14:foregroundMark x1="18182" y1="17135" x2="15311" y2="21067"/>
                          <a14:foregroundMark x1="30144" y1="10955" x2="51675" y2="25843"/>
                          <a14:foregroundMark x1="51675" y1="25843" x2="53110" y2="26124"/>
                          <a14:foregroundMark x1="34928" y1="9831" x2="49994" y2="18677"/>
                          <a14:foregroundMark x1="55224" y1="24959" x2="56938" y2="28090"/>
                          <a14:foregroundMark x1="39713" y1="10393" x2="47368" y2="15449"/>
                          <a14:foregroundMark x1="38278" y1="8146" x2="41627" y2="10674"/>
                          <a14:foregroundMark x1="44019" y1="10955" x2="47368" y2="12640"/>
                          <a14:foregroundMark x1="42584" y1="10393" x2="42584" y2="10393"/>
                          <a14:foregroundMark x1="88517" y1="50000" x2="88995" y2="53652"/>
                          <a14:foregroundMark x1="77033" y1="45506" x2="77033" y2="45506"/>
                          <a14:foregroundMark x1="88038" y1="47472" x2="94258" y2="48034"/>
                          <a14:foregroundMark x1="83254" y1="47753" x2="91388" y2="49157"/>
                          <a14:foregroundMark x1="47368" y1="13202" x2="51196" y2="16573"/>
                          <a14:foregroundMark x1="80861" y1="26404" x2="83254" y2="30618"/>
                          <a14:foregroundMark x1="81340" y1="26124" x2="85167" y2="28371"/>
                          <a14:foregroundMark x1="84689" y1="29775" x2="86603" y2="33427"/>
                          <a14:foregroundMark x1="87560" y1="36236" x2="88517" y2="44663"/>
                          <a14:backgroundMark x1="51675" y1="57584" x2="51196" y2="63764"/>
                          <a14:backgroundMark x1="55981" y1="17416" x2="58852" y2="21910"/>
                          <a14:backgroundMark x1="58852" y1="21910" x2="59330" y2="247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55912" y="1941466"/>
              <a:ext cx="1540287" cy="262364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5D2A6D5-9FF9-4D96-B64B-8F7A0411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926" b="96277" l="9728" r="91829">
                          <a14:foregroundMark x1="56031" y1="18351" x2="57198" y2="3457"/>
                          <a14:foregroundMark x1="44358" y1="84840" x2="40467" y2="94681"/>
                          <a14:foregroundMark x1="40467" y1="94681" x2="40467" y2="94681"/>
                          <a14:foregroundMark x1="70039" y1="74734" x2="66537" y2="95213"/>
                          <a14:foregroundMark x1="66537" y1="95213" x2="65370" y2="96277"/>
                          <a14:foregroundMark x1="47860" y1="78989" x2="52918" y2="79521"/>
                          <a14:foregroundMark x1="50195" y1="80319" x2="53307" y2="81117"/>
                          <a14:foregroundMark x1="82101" y1="52394" x2="91829" y2="55053"/>
                          <a14:foregroundMark x1="25681" y1="52660" x2="21401" y2="57713"/>
                          <a14:foregroundMark x1="66537" y1="31915" x2="37743" y2="30585"/>
                          <a14:foregroundMark x1="37743" y1="30585" x2="37743" y2="30585"/>
                          <a14:foregroundMark x1="57977" y1="7447" x2="47082" y2="9309"/>
                          <a14:foregroundMark x1="52140" y1="4787" x2="46893" y2="9967"/>
                          <a14:foregroundMark x1="46304" y1="13514" x2="46304" y2="16489"/>
                          <a14:foregroundMark x1="54864" y1="15957" x2="55642" y2="15957"/>
                          <a14:foregroundMark x1="56031" y1="4521" x2="66926" y2="11170"/>
                          <a14:foregroundMark x1="66926" y1="11170" x2="67315" y2="16489"/>
                          <a14:backgroundMark x1="40856" y1="10638" x2="44358" y2="11170"/>
                          <a14:backgroundMark x1="44358" y1="9574" x2="43191" y2="130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23549" y="3697858"/>
              <a:ext cx="1855735" cy="271500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AB1AE3C-F592-49B6-BEE5-9005DE7410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85479" y="3745571"/>
            <a:ext cx="2920165" cy="25714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D21EC2-72FE-46CE-95DE-9A575656E0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935" b="94502" l="3241" r="94444">
                        <a14:foregroundMark x1="31250" y1="35052" x2="19444" y2="25430"/>
                        <a14:foregroundMark x1="19444" y1="25430" x2="12500" y2="11684"/>
                        <a14:foregroundMark x1="12500" y1="11684" x2="9259" y2="8935"/>
                        <a14:foregroundMark x1="15972" y1="17869" x2="10417" y2="72509"/>
                        <a14:foregroundMark x1="10417" y1="72509" x2="3704" y2="84880"/>
                        <a14:foregroundMark x1="6713" y1="84880" x2="8333" y2="94502"/>
                        <a14:foregroundMark x1="40046" y1="57388" x2="80787" y2="82818"/>
                        <a14:foregroundMark x1="80787" y1="82818" x2="87963" y2="93814"/>
                        <a14:foregroundMark x1="76620" y1="79038" x2="93287" y2="72852"/>
                        <a14:foregroundMark x1="75231" y1="92784" x2="68750" y2="93814"/>
                        <a14:foregroundMark x1="65278" y1="93814" x2="65278" y2="93814"/>
                        <a14:foregroundMark x1="64352" y1="94158" x2="64352" y2="94158"/>
                        <a14:foregroundMark x1="68750" y1="94158" x2="58333" y2="91753"/>
                        <a14:foregroundMark x1="59722" y1="92784" x2="47222" y2="90378"/>
                        <a14:foregroundMark x1="52778" y1="93127" x2="38426" y2="91753"/>
                        <a14:foregroundMark x1="43519" y1="91753" x2="26852" y2="91065"/>
                        <a14:foregroundMark x1="29167" y1="94158" x2="13657" y2="92784"/>
                        <a14:foregroundMark x1="13657" y1="92784" x2="3241" y2="90722"/>
                        <a14:foregroundMark x1="66667" y1="93127" x2="79630" y2="93127"/>
                        <a14:foregroundMark x1="79630" y1="93127" x2="88657" y2="91065"/>
                        <a14:foregroundMark x1="87963" y1="91065" x2="94444" y2="91065"/>
                        <a14:foregroundMark x1="90278" y1="9966" x2="90278" y2="9966"/>
                        <a14:foregroundMark x1="89815" y1="12371" x2="89815" y2="12371"/>
                        <a14:foregroundMark x1="89815" y1="13402" x2="89815" y2="13402"/>
                        <a14:foregroundMark x1="90972" y1="64261" x2="90972" y2="64261"/>
                        <a14:foregroundMark x1="89815" y1="54296" x2="89583" y2="36426"/>
                        <a14:foregroundMark x1="89583" y1="36426" x2="87963" y2="31615"/>
                        <a14:foregroundMark x1="89815" y1="38488" x2="89815" y2="384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6958" y="4680638"/>
            <a:ext cx="2605511" cy="17551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7BBE211-25AB-4882-9253-639C8EA3F2FF}"/>
              </a:ext>
            </a:extLst>
          </p:cNvPr>
          <p:cNvGrpSpPr/>
          <p:nvPr/>
        </p:nvGrpSpPr>
        <p:grpSpPr>
          <a:xfrm>
            <a:off x="2603500" y="2108200"/>
            <a:ext cx="9309100" cy="4381500"/>
            <a:chOff x="11049000" y="2108200"/>
            <a:chExt cx="9309100" cy="43815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80E26C-A20B-41F6-80FA-BBBE807A9853}"/>
                </a:ext>
              </a:extLst>
            </p:cNvPr>
            <p:cNvSpPr/>
            <p:nvPr/>
          </p:nvSpPr>
          <p:spPr>
            <a:xfrm>
              <a:off x="11049000" y="2108200"/>
              <a:ext cx="9309100" cy="438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836400" y="2385136"/>
              <a:ext cx="8064500" cy="36625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F506"/>
              </a:solidFill>
            </a:ln>
          </p:spPr>
          <p:txBody>
            <a:bodyPr wrap="square">
              <a:spAutoFit/>
            </a:bodyPr>
            <a:lstStyle/>
            <a:p>
              <a:pPr lvl="0"/>
              <a:endParaRPr lang="en-US" sz="1200" b="1" dirty="0">
                <a:latin typeface="Comic Sans MS" panose="030F0702030302020204" pitchFamily="66" charset="0"/>
              </a:endParaRPr>
            </a:p>
            <a:p>
              <a:pPr lvl="0"/>
              <a:r>
                <a:rPr lang="en-US" sz="2800" b="1" dirty="0">
                  <a:latin typeface="Comic Sans MS" panose="030F0702030302020204" pitchFamily="66" charset="0"/>
                </a:rPr>
                <a:t>	A:  </a:t>
              </a:r>
              <a:r>
                <a:rPr lang="ja-JP" altLang="en-US" sz="28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すみません。</a:t>
              </a:r>
              <a:r>
                <a:rPr lang="ja-JP" altLang="en-US" sz="28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シール </a:t>
              </a:r>
              <a:r>
                <a:rPr lang="ja-JP" altLang="en-US" sz="28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を 買いたい です。</a:t>
              </a:r>
              <a:endParaRPr lang="en-US" sz="28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pPr lvl="0"/>
              <a:endParaRPr lang="en-US" sz="3200" b="1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  <a:p>
              <a:pPr lvl="0"/>
              <a:r>
                <a:rPr lang="en-US" sz="2800" b="1" dirty="0">
                  <a:latin typeface="Comic Sans MS" panose="030F0702030302020204" pitchFamily="66" charset="0"/>
                </a:rPr>
                <a:t>	B:</a:t>
              </a:r>
              <a:r>
                <a:rPr lang="ja-JP" altLang="en-US" sz="28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どんな　シール　ですか？</a:t>
              </a:r>
              <a:endParaRPr lang="en-US" sz="28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pPr lvl="0"/>
              <a:endParaRPr lang="en-US" sz="32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  <a:p>
              <a:pPr lvl="0"/>
              <a:r>
                <a:rPr lang="en-US" sz="2800" b="1" dirty="0">
                  <a:latin typeface="Comic Sans MS" panose="030F0702030302020204" pitchFamily="66" charset="0"/>
                </a:rPr>
                <a:t>	A:</a:t>
              </a:r>
              <a:r>
                <a:rPr lang="ja-JP" altLang="en-US" sz="28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どうぶつ　の シール を　ください。</a:t>
              </a:r>
              <a:endParaRPr lang="en-US" sz="28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pPr lvl="0"/>
              <a:endParaRPr lang="en-US" sz="32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pPr lvl="0"/>
              <a:r>
                <a:rPr lang="en-US" sz="2800" b="1" dirty="0">
                  <a:latin typeface="Comic Sans MS" panose="030F0702030302020204" pitchFamily="66" charset="0"/>
                </a:rPr>
                <a:t>	B:</a:t>
              </a:r>
              <a:r>
                <a:rPr lang="ja-JP" altLang="en-US" sz="28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　はい、　こちら　です。</a:t>
              </a:r>
              <a:endParaRPr lang="en-US" altLang="ja-JP" sz="28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  <a:p>
              <a:pPr lvl="0"/>
              <a:endParaRPr lang="en-US" sz="12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Picture 10" descr="http://blogimg.goo.ne.jp/user_image/7c/83/2e9863e4929db7ee92b8c99ac9a65f6d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46" y="922061"/>
            <a:ext cx="2313199" cy="1373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4" descr="Image result for no credit cards"/>
          <p:cNvSpPr>
            <a:spLocks noChangeAspect="1" noChangeArrowheads="1"/>
          </p:cNvSpPr>
          <p:nvPr/>
        </p:nvSpPr>
        <p:spPr bwMode="auto">
          <a:xfrm>
            <a:off x="1640681" y="74890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pic>
        <p:nvPicPr>
          <p:cNvPr id="15" name="Picture 6" descr="http://furuhon-mottoyomu.jp/img/title.png">
            <a:extLst>
              <a:ext uri="{FF2B5EF4-FFF2-40B4-BE49-F238E27FC236}">
                <a16:creationId xmlns:a16="http://schemas.microsoft.com/office/drawing/2014/main" id="{E85935F2-B861-43EC-AB4A-FD944319F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03" y="2063519"/>
            <a:ext cx="1658264" cy="126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23F37B0-C52B-4E89-B7DF-9855355A9219}"/>
              </a:ext>
            </a:extLst>
          </p:cNvPr>
          <p:cNvGrpSpPr/>
          <p:nvPr/>
        </p:nvGrpSpPr>
        <p:grpSpPr>
          <a:xfrm>
            <a:off x="418884" y="4081370"/>
            <a:ext cx="5825645" cy="2056417"/>
            <a:chOff x="2674335" y="4313386"/>
            <a:chExt cx="5825645" cy="2056417"/>
          </a:xfrm>
        </p:grpSpPr>
        <p:pic>
          <p:nvPicPr>
            <p:cNvPr id="18" name="Picture 10" descr="https://japlanning.files.wordpress.com/2013/09/picture-1.jpg">
              <a:extLst>
                <a:ext uri="{FF2B5EF4-FFF2-40B4-BE49-F238E27FC236}">
                  <a16:creationId xmlns:a16="http://schemas.microsoft.com/office/drawing/2014/main" id="{B9A9F9A7-B13E-4CE7-AD16-DE00F390B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335" y="4313902"/>
              <a:ext cx="2851033" cy="20559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http://www.hobotraveler.com/photos/japan/cash-register-with-money-tray_photo.jpg">
              <a:extLst>
                <a:ext uri="{FF2B5EF4-FFF2-40B4-BE49-F238E27FC236}">
                  <a16:creationId xmlns:a16="http://schemas.microsoft.com/office/drawing/2014/main" id="{E0C99266-946C-4651-908F-BE5C8FE78E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"/>
            <a:stretch/>
          </p:blipFill>
          <p:spPr bwMode="auto">
            <a:xfrm>
              <a:off x="5516620" y="4313386"/>
              <a:ext cx="2983360" cy="20559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AutoShape 14" descr="Image result for no credit cards">
            <a:extLst>
              <a:ext uri="{FF2B5EF4-FFF2-40B4-BE49-F238E27FC236}">
                <a16:creationId xmlns:a16="http://schemas.microsoft.com/office/drawing/2014/main" id="{A51643E6-582F-4B51-8F21-1F0298F6FF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A74953-F284-4868-B1DC-92FFAB6E75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13329"/>
          <a:stretch/>
        </p:blipFill>
        <p:spPr>
          <a:xfrm>
            <a:off x="7758570" y="579917"/>
            <a:ext cx="3374304" cy="3041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182CD0D-BF1C-4285-92AE-D65824331537}"/>
              </a:ext>
            </a:extLst>
          </p:cNvPr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0B38A16-54CD-4730-AA64-E379323E231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9501"/>
          <a:stretch/>
        </p:blipFill>
        <p:spPr>
          <a:xfrm>
            <a:off x="3506852" y="229382"/>
            <a:ext cx="3503084" cy="16274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C9B3E3-8B29-43B4-8463-65469755600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828" t="15090" r="1828" b="1287"/>
          <a:stretch/>
        </p:blipFill>
        <p:spPr>
          <a:xfrm>
            <a:off x="3296560" y="1721875"/>
            <a:ext cx="2273741" cy="202676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softEdge rad="3175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C075470-81E3-48E5-A219-0669F1219831}"/>
              </a:ext>
            </a:extLst>
          </p:cNvPr>
          <p:cNvGrpSpPr/>
          <p:nvPr/>
        </p:nvGrpSpPr>
        <p:grpSpPr>
          <a:xfrm>
            <a:off x="6967565" y="3900757"/>
            <a:ext cx="4447630" cy="2580487"/>
            <a:chOff x="6496507" y="3900757"/>
            <a:chExt cx="4447630" cy="258048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9412B1B-2694-489E-B094-69A3B42EF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96507" y="4247437"/>
              <a:ext cx="2124372" cy="17623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1038D3B-F27D-4699-ABFA-729723C20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877" r="433" b="1291"/>
            <a:stretch/>
          </p:blipFill>
          <p:spPr>
            <a:xfrm>
              <a:off x="9542544" y="4099792"/>
              <a:ext cx="1304703" cy="90935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0DF9AA7-A956-4E0F-98C3-C8832510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83218" y="5010284"/>
              <a:ext cx="1460919" cy="1470960"/>
            </a:xfrm>
            <a:prstGeom prst="rect">
              <a:avLst/>
            </a:prstGeom>
          </p:spPr>
        </p:pic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EA33BF7E-9D16-4042-BB5A-E01B5F8C0488}"/>
                </a:ext>
              </a:extLst>
            </p:cNvPr>
            <p:cNvSpPr/>
            <p:nvPr/>
          </p:nvSpPr>
          <p:spPr>
            <a:xfrm rot="20359640">
              <a:off x="8644924" y="4661391"/>
              <a:ext cx="768234" cy="276334"/>
            </a:xfrm>
            <a:prstGeom prst="rightArrow">
              <a:avLst>
                <a:gd name="adj1" fmla="val 50000"/>
                <a:gd name="adj2" fmla="val 13345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A3E688E7-A5AC-4E2D-88B1-0672D3CE21D0}"/>
                </a:ext>
              </a:extLst>
            </p:cNvPr>
            <p:cNvSpPr/>
            <p:nvPr/>
          </p:nvSpPr>
          <p:spPr>
            <a:xfrm rot="1320085">
              <a:off x="8628591" y="5315903"/>
              <a:ext cx="768234" cy="276334"/>
            </a:xfrm>
            <a:prstGeom prst="rightArrow">
              <a:avLst>
                <a:gd name="adj1" fmla="val 50000"/>
                <a:gd name="adj2" fmla="val 13345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A51371-277A-4727-9C17-E7547114679C}"/>
                </a:ext>
              </a:extLst>
            </p:cNvPr>
            <p:cNvSpPr txBox="1"/>
            <p:nvPr/>
          </p:nvSpPr>
          <p:spPr>
            <a:xfrm>
              <a:off x="6728055" y="3900757"/>
              <a:ext cx="2388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>
                  <a:latin typeface="Comic Sans MS" panose="030F0702030302020204" pitchFamily="66" charset="0"/>
                </a:rPr>
                <a:t>Debit &amp; Credit</a:t>
              </a:r>
              <a:endParaRPr lang="en-US" sz="240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7F5D28C-0819-4778-9690-D6A44EB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934" r="1423"/>
          <a:stretch/>
        </p:blipFill>
        <p:spPr>
          <a:xfrm>
            <a:off x="523463" y="246873"/>
            <a:ext cx="2217394" cy="2295357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4790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101942"/>
            <a:ext cx="9144000" cy="1439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レポート</a:t>
            </a:r>
            <a:endParaRPr lang="en-US" altLang="ja-JP" sz="4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How Was Your Shopping Trip?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39800" y="3159763"/>
            <a:ext cx="10287000" cy="3139321"/>
            <a:chOff x="223736" y="3159760"/>
            <a:chExt cx="9196962" cy="3139321"/>
          </a:xfrm>
        </p:grpSpPr>
        <p:sp>
          <p:nvSpPr>
            <p:cNvPr id="5" name="Rectangle 4"/>
            <p:cNvSpPr/>
            <p:nvPr/>
          </p:nvSpPr>
          <p:spPr>
            <a:xfrm>
              <a:off x="223736" y="3159760"/>
              <a:ext cx="4643900" cy="3139321"/>
            </a:xfrm>
            <a:prstGeom prst="rect">
              <a:avLst/>
            </a:prstGeom>
            <a:ln w="76200">
              <a:solidFill>
                <a:srgbClr val="FCBB03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	</a:t>
              </a:r>
              <a:r>
                <a:rPr lang="ja-JP" altLang="en-US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生徒は、</a:t>
              </a:r>
              <a:endParaRPr lang="en-US" altLang="ja-JP" sz="2800" b="1" dirty="0">
                <a:ln w="22225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endParaRPr lang="en-US" altLang="ja-JP" sz="1000" b="1" dirty="0">
                <a:ln w="22225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pPr lvl="0"/>
              <a:r>
                <a:rPr lang="en-US" altLang="ja-JP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	</a:t>
              </a:r>
              <a:r>
                <a:rPr lang="ja-JP" altLang="en-US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なにをかいましたか？</a:t>
              </a:r>
              <a:endParaRPr lang="en-US" altLang="ja-JP" sz="2800" b="1" dirty="0">
                <a:ln w="22225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pPr lvl="0"/>
              <a:r>
                <a:rPr lang="en-US" altLang="ja-JP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	</a:t>
              </a:r>
              <a:r>
                <a:rPr lang="ja-JP" altLang="en-US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どこでかいましたか？</a:t>
              </a:r>
              <a:endParaRPr lang="en-US" altLang="ja-JP" sz="2800" b="1" dirty="0">
                <a:ln w="22225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pPr lvl="0"/>
              <a:r>
                <a:rPr lang="en-US" altLang="ja-JP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	</a:t>
              </a:r>
              <a:r>
                <a:rPr lang="ja-JP" altLang="en-US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どこで何を買いましたか？</a:t>
              </a:r>
              <a:endParaRPr lang="en-US" altLang="ja-JP" sz="2800" b="1" dirty="0">
                <a:ln w="22225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pPr lvl="0"/>
              <a:endParaRPr lang="en-US" altLang="ja-JP" sz="1000" b="1" dirty="0">
                <a:ln w="22225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pPr lvl="0"/>
              <a:r>
                <a:rPr lang="en-US" altLang="ja-JP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	</a:t>
              </a:r>
              <a:r>
                <a:rPr lang="ja-JP" altLang="en-US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おつりはいくらですか？</a:t>
              </a:r>
              <a:endParaRPr lang="en-US" altLang="ja-JP" sz="2800" b="1" dirty="0">
                <a:ln w="22225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endParaRPr lang="en-US" altLang="ja-JP" sz="1000" b="1" dirty="0">
                <a:ln w="22225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altLang="ja-JP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	</a:t>
              </a:r>
              <a:r>
                <a:rPr lang="ja-JP" altLang="en-US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を、先生にレポートする。</a:t>
              </a:r>
              <a:endParaRPr lang="en-US" altLang="ja-JP" sz="2800" b="1" dirty="0">
                <a:ln w="22225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72014" y="3159760"/>
              <a:ext cx="4548684" cy="3139321"/>
            </a:xfrm>
            <a:prstGeom prst="rect">
              <a:avLst/>
            </a:prstGeom>
            <a:ln w="76200">
              <a:solidFill>
                <a:srgbClr val="FCBB03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latin typeface="Comic Sans MS" panose="030F0702030302020204" pitchFamily="66" charset="0"/>
                </a:rPr>
                <a:t>	Students tell teacher:</a:t>
              </a:r>
            </a:p>
            <a:p>
              <a:endParaRPr lang="en-US" altLang="ja-JP" sz="1000" b="1" dirty="0">
                <a:ln w="222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  <a:p>
              <a:pPr lvl="0"/>
              <a:r>
                <a:rPr lang="en-US" altLang="ja-JP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latin typeface="Comic Sans MS" panose="030F0702030302020204" pitchFamily="66" charset="0"/>
                </a:rPr>
                <a:t>	What did you buy?</a:t>
              </a:r>
            </a:p>
            <a:p>
              <a:pPr lvl="0"/>
              <a:r>
                <a:rPr lang="en-US" altLang="ja-JP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latin typeface="Comic Sans MS" panose="030F0702030302020204" pitchFamily="66" charset="0"/>
                </a:rPr>
                <a:t>	Where did you buy it?</a:t>
              </a:r>
            </a:p>
            <a:p>
              <a:pPr lvl="0"/>
              <a:r>
                <a:rPr lang="en-US" altLang="ja-JP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latin typeface="Comic Sans MS" panose="030F0702030302020204" pitchFamily="66" charset="0"/>
                </a:rPr>
                <a:t>	What &amp; where?</a:t>
              </a:r>
            </a:p>
            <a:p>
              <a:pPr lvl="0"/>
              <a:endParaRPr lang="en-US" altLang="ja-JP" sz="1000" b="1" dirty="0">
                <a:ln w="222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  <a:p>
              <a:pPr lvl="0"/>
              <a:r>
                <a:rPr lang="en-US" altLang="ja-JP" sz="2800" b="1" dirty="0">
                  <a:ln w="22225">
                    <a:noFill/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latin typeface="Comic Sans MS" panose="030F0702030302020204" pitchFamily="66" charset="0"/>
                </a:rPr>
                <a:t>	How much change?</a:t>
              </a:r>
            </a:p>
            <a:p>
              <a:endParaRPr lang="en-US" altLang="ja-JP" sz="1000" b="1" dirty="0">
                <a:ln w="222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  <a:p>
              <a:endParaRPr lang="en-US" altLang="ja-JP" sz="2800" b="1" dirty="0">
                <a:ln w="222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8C3E08-C236-4E99-BF31-2B0838361898}"/>
              </a:ext>
            </a:extLst>
          </p:cNvPr>
          <p:cNvGrpSpPr/>
          <p:nvPr/>
        </p:nvGrpSpPr>
        <p:grpSpPr>
          <a:xfrm>
            <a:off x="4781009" y="1491346"/>
            <a:ext cx="2634343" cy="1537993"/>
            <a:chOff x="4781009" y="1491346"/>
            <a:chExt cx="2634343" cy="15379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b="7817"/>
            <a:stretch/>
          </p:blipFill>
          <p:spPr>
            <a:xfrm>
              <a:off x="4781009" y="1491346"/>
              <a:ext cx="2634343" cy="153799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62F122-C4DD-4F11-AF91-F21B1D71E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528"/>
            <a:stretch/>
          </p:blipFill>
          <p:spPr>
            <a:xfrm>
              <a:off x="5024542" y="2942337"/>
              <a:ext cx="306215" cy="82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71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32" y="1406374"/>
            <a:ext cx="5030289" cy="3540033"/>
          </a:xfrm>
        </p:spPr>
        <p:txBody>
          <a:bodyPr>
            <a:normAutofit fontScale="47500" lnSpcReduction="20000"/>
          </a:bodyPr>
          <a:lstStyle/>
          <a:p>
            <a:endParaRPr lang="en-US" altLang="ja-JP" dirty="0"/>
          </a:p>
          <a:p>
            <a:pPr marL="0" indent="0">
              <a:buNone/>
            </a:pPr>
            <a:r>
              <a:rPr lang="en-US" altLang="ja-JP" sz="4400" b="1" dirty="0">
                <a:latin typeface="Comic Sans MS" panose="030F0702030302020204" pitchFamily="66" charset="0"/>
              </a:rPr>
              <a:t>1.  </a:t>
            </a:r>
            <a:r>
              <a:rPr lang="ja-JP" altLang="en-US" sz="4400" b="1" dirty="0">
                <a:latin typeface="Comic Sans MS" panose="030F0702030302020204" pitchFamily="66" charset="0"/>
              </a:rPr>
              <a:t>これ（それ）は　なん　ですか？</a:t>
            </a:r>
            <a:endParaRPr lang="en-US" sz="4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ja-JP" sz="4400" b="1" dirty="0">
                <a:latin typeface="Comic Sans MS" panose="030F0702030302020204" pitchFamily="66" charset="0"/>
              </a:rPr>
              <a:t>2.  </a:t>
            </a:r>
            <a:r>
              <a:rPr lang="ja-JP" altLang="en-US" sz="4400" b="1" dirty="0">
                <a:latin typeface="Comic Sans MS" panose="030F0702030302020204" pitchFamily="66" charset="0"/>
              </a:rPr>
              <a:t>＿＿＿は、いくら　ですか？</a:t>
            </a:r>
            <a:endParaRPr lang="en-US" sz="4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ja-JP" sz="4400" b="1" dirty="0">
                <a:latin typeface="Comic Sans MS" panose="030F0702030302020204" pitchFamily="66" charset="0"/>
              </a:rPr>
              <a:t>3.  </a:t>
            </a:r>
            <a:r>
              <a:rPr lang="ja-JP" altLang="en-US" sz="4400" b="1" dirty="0">
                <a:latin typeface="Comic Sans MS" panose="030F0702030302020204" pitchFamily="66" charset="0"/>
              </a:rPr>
              <a:t>これ（それ）を </a:t>
            </a:r>
            <a:r>
              <a:rPr lang="en-US" altLang="ja-JP" sz="4400" u="sng" dirty="0">
                <a:latin typeface="Comic Sans MS" panose="030F0702030302020204" pitchFamily="66" charset="0"/>
              </a:rPr>
              <a:t>(counter)</a:t>
            </a:r>
            <a:r>
              <a:rPr lang="en-US" altLang="ja-JP" sz="4400" dirty="0">
                <a:latin typeface="Comic Sans MS" panose="030F0702030302020204" pitchFamily="66" charset="0"/>
              </a:rPr>
              <a:t> </a:t>
            </a:r>
            <a:r>
              <a:rPr lang="ja-JP" altLang="en-US" sz="4400" b="1" dirty="0">
                <a:latin typeface="Comic Sans MS" panose="030F0702030302020204" pitchFamily="66" charset="0"/>
              </a:rPr>
              <a:t>ください。</a:t>
            </a:r>
            <a:endParaRPr lang="en-US" altLang="ja-JP" sz="4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ja-JP" sz="4400" b="1" dirty="0">
                <a:latin typeface="Comic Sans MS" panose="030F0702030302020204" pitchFamily="66" charset="0"/>
              </a:rPr>
              <a:t>4.  </a:t>
            </a:r>
            <a:r>
              <a:rPr lang="ja-JP" altLang="en-US" sz="4400" b="1" dirty="0">
                <a:latin typeface="Comic Sans MS" panose="030F0702030302020204" pitchFamily="66" charset="0"/>
              </a:rPr>
              <a:t>＿＿＿を　さがして　います。</a:t>
            </a:r>
            <a:endParaRPr lang="en-US" altLang="ja-JP" sz="4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ja-JP" sz="4400" b="1" dirty="0">
                <a:latin typeface="Comic Sans MS" panose="030F0702030302020204" pitchFamily="66" charset="0"/>
              </a:rPr>
              <a:t>5.  </a:t>
            </a:r>
            <a:r>
              <a:rPr lang="ja-JP" altLang="en-US" sz="4400" b="1" dirty="0">
                <a:latin typeface="Comic Sans MS" panose="030F0702030302020204" pitchFamily="66" charset="0"/>
              </a:rPr>
              <a:t>＿＿＿は、どこ　ですか？</a:t>
            </a:r>
            <a:endParaRPr lang="en-US" altLang="ja-JP" sz="4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ja-JP" sz="4400" b="1" dirty="0">
                <a:latin typeface="Comic Sans MS" panose="030F0702030302020204" pitchFamily="66" charset="0"/>
              </a:rPr>
              <a:t>6.  </a:t>
            </a:r>
            <a:r>
              <a:rPr lang="ja-JP" altLang="en-US" sz="4400" b="1" dirty="0">
                <a:latin typeface="Comic Sans MS" panose="030F0702030302020204" pitchFamily="66" charset="0"/>
              </a:rPr>
              <a:t>＿＿＿を　かいたい　です。</a:t>
            </a:r>
            <a:endParaRPr lang="en-US" altLang="ja-JP" sz="4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ja-JP" sz="4400" b="1" dirty="0">
                <a:latin typeface="Comic Sans MS" panose="030F0702030302020204" pitchFamily="66" charset="0"/>
              </a:rPr>
              <a:t>7.  </a:t>
            </a:r>
            <a:r>
              <a:rPr lang="ja-JP" altLang="en-US" sz="4400" b="1" dirty="0">
                <a:latin typeface="Comic Sans MS" panose="030F0702030302020204" pitchFamily="66" charset="0"/>
              </a:rPr>
              <a:t>＿＿＿を　ください。</a:t>
            </a:r>
            <a:endParaRPr lang="en-US" altLang="ja-JP" sz="4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ja-JP" sz="4400" b="1" dirty="0">
                <a:latin typeface="Comic Sans MS" panose="030F0702030302020204" pitchFamily="66" charset="0"/>
              </a:rPr>
              <a:t>8.  </a:t>
            </a:r>
            <a:r>
              <a:rPr lang="ja-JP" altLang="en-US" sz="4400" b="1" dirty="0">
                <a:latin typeface="Comic Sans MS" panose="030F0702030302020204" pitchFamily="66" charset="0"/>
              </a:rPr>
              <a:t>＿＿＿を＿＿＿ください。</a:t>
            </a:r>
            <a:endParaRPr lang="en-US" sz="4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ja-JP" sz="4400" b="1" dirty="0">
                <a:latin typeface="Comic Sans MS" panose="030F0702030302020204" pitchFamily="66" charset="0"/>
              </a:rPr>
              <a:t>9.  </a:t>
            </a:r>
            <a:r>
              <a:rPr lang="ja-JP" altLang="en-US" sz="4400" b="1" dirty="0">
                <a:latin typeface="Comic Sans MS" panose="030F0702030302020204" pitchFamily="66" charset="0"/>
              </a:rPr>
              <a:t>もうすこしやすいのがありますか？</a:t>
            </a:r>
            <a:endParaRPr lang="en-US" altLang="ja-JP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101942"/>
            <a:ext cx="6548826" cy="1439479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フレーズの練習</a:t>
            </a:r>
            <a:endParaRPr lang="en-US" altLang="ja-JP" sz="4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Practice Phrases</a:t>
            </a:r>
            <a:endParaRPr lang="en-US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57784" y="1631666"/>
            <a:ext cx="2307398" cy="2033118"/>
            <a:chOff x="6811898" y="1369004"/>
            <a:chExt cx="2523534" cy="214667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1406" y="1901655"/>
              <a:ext cx="1614026" cy="1614028"/>
            </a:xfrm>
            <a:prstGeom prst="rect">
              <a:avLst/>
            </a:prstGeom>
          </p:spPr>
        </p:pic>
        <p:pic>
          <p:nvPicPr>
            <p:cNvPr id="8" name="Picture 4" descr="http://book-arrows.jp/wp-content/uploads/2014/01/60b1defbba56183099d99f7b89d1d5a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1898" y="1884783"/>
              <a:ext cx="1017573" cy="1596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054725" y="1369004"/>
              <a:ext cx="1201808" cy="38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</a:rPr>
                <a:t>＿＿さつ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74798" y="216146"/>
            <a:ext cx="2719333" cy="1788286"/>
            <a:chOff x="2258766" y="5002298"/>
            <a:chExt cx="2758901" cy="1869045"/>
          </a:xfrm>
        </p:grpSpPr>
        <p:pic>
          <p:nvPicPr>
            <p:cNvPr id="11" name="Picture 6" descr="http://www.kimura-drink.com/data/img/002-8/p00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4778">
              <a:off x="2394821" y="5528992"/>
              <a:ext cx="824499" cy="1226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http://b.blog.xuite.net/b/b/c/2/236293012/blog_3623231/txt/163469682/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42"/>
            <a:stretch/>
          </p:blipFill>
          <p:spPr bwMode="auto">
            <a:xfrm>
              <a:off x="3218825" y="5437357"/>
              <a:ext cx="1430833" cy="1433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258766" y="5002298"/>
              <a:ext cx="2758901" cy="386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</a:rPr>
                <a:t>＿＿ほん（ぼん・ぽん）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372957" y="2141873"/>
            <a:ext cx="2462785" cy="2071215"/>
            <a:chOff x="4641535" y="4879180"/>
            <a:chExt cx="2296462" cy="2233902"/>
          </a:xfrm>
        </p:grpSpPr>
        <p:pic>
          <p:nvPicPr>
            <p:cNvPr id="13" name="Picture 6" descr="http://www.shangintranet.com/Guest/Photos/BJS/Postcard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535" y="5326587"/>
              <a:ext cx="2296462" cy="1786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149419" y="4879180"/>
              <a:ext cx="1399407" cy="3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</a:rPr>
                <a:t>＿＿まい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48827" y="3985792"/>
            <a:ext cx="2774010" cy="2669008"/>
            <a:chOff x="5614625" y="4591902"/>
            <a:chExt cx="2774010" cy="2669008"/>
          </a:xfrm>
        </p:grpSpPr>
        <p:pic>
          <p:nvPicPr>
            <p:cNvPr id="15" name="Picture 8" descr="http://image.dhgate.com/desc_303210885_0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89" b="10430"/>
            <a:stretch/>
          </p:blipFill>
          <p:spPr bwMode="auto">
            <a:xfrm>
              <a:off x="5614625" y="5063644"/>
              <a:ext cx="2492277" cy="1460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/>
            <a:srcRect l="36285" t="59189" r="3424" b="14271"/>
            <a:stretch/>
          </p:blipFill>
          <p:spPr>
            <a:xfrm>
              <a:off x="6112678" y="6542590"/>
              <a:ext cx="2275957" cy="7183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187947" y="4591902"/>
              <a:ext cx="93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</a:rPr>
                <a:t>＿＿こ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1FC4C-B60D-4C1E-843B-AA2B51143CEC}"/>
              </a:ext>
            </a:extLst>
          </p:cNvPr>
          <p:cNvGrpSpPr/>
          <p:nvPr/>
        </p:nvGrpSpPr>
        <p:grpSpPr>
          <a:xfrm>
            <a:off x="985003" y="5095145"/>
            <a:ext cx="5044178" cy="1381612"/>
            <a:chOff x="1797803" y="5095145"/>
            <a:chExt cx="5044178" cy="138161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803" y="5095145"/>
              <a:ext cx="2057400" cy="1381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880373" y="5233512"/>
              <a:ext cx="1961608" cy="1084912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050" b="1" dirty="0"/>
                <a:t>                          </a:t>
              </a:r>
              <a:r>
                <a:rPr lang="ja-JP" altLang="en-US" sz="1050" b="1" dirty="0"/>
                <a:t>かね</a:t>
              </a:r>
              <a:endParaRPr lang="en-US" altLang="ja-JP" sz="1050" b="1" dirty="0"/>
            </a:p>
            <a:p>
              <a:pPr algn="ctr"/>
              <a:r>
                <a:rPr lang="ja-JP" altLang="en-US" b="1" i="1" dirty="0"/>
                <a:t>お金を</a:t>
              </a:r>
              <a:endParaRPr lang="en-US" altLang="ja-JP" b="1" i="1" dirty="0"/>
            </a:p>
            <a:p>
              <a:pPr algn="ctr"/>
              <a:r>
                <a:rPr lang="ja-JP" altLang="en-US" b="1" i="1" dirty="0"/>
                <a:t>トレーに</a:t>
              </a:r>
              <a:endParaRPr lang="en-US" altLang="ja-JP" b="1" i="1" dirty="0"/>
            </a:p>
            <a:p>
              <a:pPr algn="ctr"/>
              <a:r>
                <a:rPr lang="ja-JP" altLang="en-US" b="1" i="1" dirty="0"/>
                <a:t>おいてください</a:t>
              </a:r>
              <a:endParaRPr lang="en-US" altLang="ja-JP" b="1" i="1" dirty="0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3934653" y="5479528"/>
              <a:ext cx="851485" cy="431303"/>
            </a:xfrm>
            <a:prstGeom prst="rightArrow">
              <a:avLst/>
            </a:prstGeom>
            <a:solidFill>
              <a:srgbClr val="FCB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</p:spTree>
    <p:extLst>
      <p:ext uri="{BB962C8B-B14F-4D97-AF65-F5344CB8AC3E}">
        <p14:creationId xmlns:p14="http://schemas.microsoft.com/office/powerpoint/2010/main" val="37307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4535"/>
            <a:ext cx="8229600" cy="1143000"/>
          </a:xfrm>
        </p:spPr>
        <p:txBody>
          <a:bodyPr/>
          <a:lstStyle/>
          <a:p>
            <a:pPr algn="ctr"/>
            <a:r>
              <a:rPr lang="en-US" altLang="ja-JP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Today’s Shopping Visit</a:t>
            </a:r>
            <a:endParaRPr lang="en-US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1138981"/>
            <a:ext cx="7498080" cy="973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400" b="1" dirty="0">
                <a:solidFill>
                  <a:srgbClr val="A12C00"/>
                </a:solidFill>
                <a:latin typeface="Comic Sans MS" panose="030F0702030302020204" pitchFamily="66" charset="0"/>
              </a:rPr>
              <a:t>		</a:t>
            </a:r>
            <a:r>
              <a:rPr lang="ja-JP" altLang="en-US" sz="1400" b="1" dirty="0">
                <a:solidFill>
                  <a:srgbClr val="A12C00"/>
                </a:solidFill>
                <a:latin typeface="Comic Sans MS" panose="030F0702030302020204" pitchFamily="66" charset="0"/>
              </a:rPr>
              <a:t>　　　　</a:t>
            </a:r>
            <a:r>
              <a:rPr lang="ja-JP" altLang="en-US" sz="2400" b="1" dirty="0">
                <a:solidFill>
                  <a:srgbClr val="A12C00"/>
                </a:solidFill>
                <a:latin typeface="Comic Sans MS" panose="030F0702030302020204" pitchFamily="66" charset="0"/>
              </a:rPr>
              <a:t>日本で何を買いたいですか？</a:t>
            </a:r>
            <a:endParaRPr lang="en-US" altLang="ja-JP" sz="2400" b="1" dirty="0">
              <a:solidFill>
                <a:srgbClr val="A12C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altLang="ja-JP" sz="2400" b="1" dirty="0">
                <a:solidFill>
                  <a:srgbClr val="A12C00"/>
                </a:solidFill>
                <a:latin typeface="Comic Sans MS" panose="030F0702030302020204" pitchFamily="66" charset="0"/>
              </a:rPr>
              <a:t>What do you want to buy in Japan?</a:t>
            </a:r>
          </a:p>
        </p:txBody>
      </p:sp>
      <p:pic>
        <p:nvPicPr>
          <p:cNvPr id="4" name="imgBoxImg" descr="クリックすると新しいウィンドウで開きます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678" y="1138980"/>
            <a:ext cx="1136468" cy="117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 txBox="1">
            <a:spLocks/>
          </p:cNvSpPr>
          <p:nvPr/>
        </p:nvSpPr>
        <p:spPr>
          <a:xfrm>
            <a:off x="1524001" y="6450874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4206" y="2184019"/>
            <a:ext cx="7051080" cy="1062793"/>
            <a:chOff x="635180" y="2422558"/>
            <a:chExt cx="7051080" cy="1062793"/>
          </a:xfrm>
        </p:grpSpPr>
        <p:sp>
          <p:nvSpPr>
            <p:cNvPr id="6" name="TextBox 5"/>
            <p:cNvSpPr txBox="1"/>
            <p:nvPr/>
          </p:nvSpPr>
          <p:spPr>
            <a:xfrm>
              <a:off x="635180" y="2475520"/>
              <a:ext cx="2669722" cy="892552"/>
            </a:xfrm>
            <a:prstGeom prst="rect">
              <a:avLst/>
            </a:prstGeom>
            <a:noFill/>
            <a:ln w="76200">
              <a:solidFill>
                <a:srgbClr val="389CC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ja-JP" sz="800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ja-JP" altLang="en-US" b="1" dirty="0">
                  <a:solidFill>
                    <a:srgbClr val="A12C00"/>
                  </a:solidFill>
                  <a:latin typeface="Comic Sans MS" panose="030F0702030302020204" pitchFamily="66" charset="0"/>
                </a:rPr>
                <a:t>お金の数え方の練習  </a:t>
              </a:r>
              <a:endParaRPr lang="en-US" altLang="ja-JP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altLang="ja-JP" b="1" dirty="0">
                  <a:solidFill>
                    <a:srgbClr val="A12C00"/>
                  </a:solidFill>
                  <a:latin typeface="Comic Sans MS" panose="030F0702030302020204" pitchFamily="66" charset="0"/>
                </a:rPr>
                <a:t>Counting money</a:t>
              </a:r>
            </a:p>
            <a:p>
              <a:endParaRPr lang="en-US" sz="800" dirty="0"/>
            </a:p>
          </p:txBody>
        </p:sp>
        <p:pic>
          <p:nvPicPr>
            <p:cNvPr id="10" name="Picture 4" descr="http://static-numista.com/catalogue/photos/japon/g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256" y="2512388"/>
              <a:ext cx="976092" cy="9729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http://blog-imgs-29.fc2.com/a/l/l/alltokyoseminar/20110121204516a4e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42219" r="38331" b="18644"/>
            <a:stretch/>
          </p:blipFill>
          <p:spPr bwMode="auto">
            <a:xfrm>
              <a:off x="5713417" y="2422558"/>
              <a:ext cx="1972843" cy="103314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94208" y="4812868"/>
            <a:ext cx="10559095" cy="1601184"/>
            <a:chOff x="635179" y="5051404"/>
            <a:chExt cx="10559095" cy="1601184"/>
          </a:xfrm>
        </p:grpSpPr>
        <p:sp>
          <p:nvSpPr>
            <p:cNvPr id="9" name="TextBox 8"/>
            <p:cNvSpPr txBox="1"/>
            <p:nvPr/>
          </p:nvSpPr>
          <p:spPr>
            <a:xfrm>
              <a:off x="635179" y="5139337"/>
              <a:ext cx="2669723" cy="892552"/>
            </a:xfrm>
            <a:prstGeom prst="rect">
              <a:avLst/>
            </a:prstGeom>
            <a:noFill/>
            <a:ln w="76200">
              <a:solidFill>
                <a:srgbClr val="389CC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ja-JP" sz="800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ja-JP" altLang="en-US" b="1" dirty="0">
                  <a:solidFill>
                    <a:srgbClr val="A12C00"/>
                  </a:solidFill>
                  <a:latin typeface="Comic Sans MS" panose="030F0702030302020204" pitchFamily="66" charset="0"/>
                </a:rPr>
                <a:t>先生へのレポート  </a:t>
              </a:r>
              <a:endParaRPr lang="en-US" altLang="ja-JP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altLang="ja-JP" b="1" dirty="0">
                  <a:solidFill>
                    <a:srgbClr val="A12C00"/>
                  </a:solidFill>
                  <a:latin typeface="Comic Sans MS" panose="030F0702030302020204" pitchFamily="66" charset="0"/>
                </a:rPr>
                <a:t>Post-Shopping Report</a:t>
              </a:r>
            </a:p>
            <a:p>
              <a:pPr algn="ctr"/>
              <a:endParaRPr lang="en-US" altLang="ja-JP" sz="800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66088" y="5051404"/>
              <a:ext cx="2528186" cy="160118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794209" y="2705709"/>
            <a:ext cx="11039982" cy="2197595"/>
            <a:chOff x="635180" y="2944245"/>
            <a:chExt cx="11039982" cy="2197595"/>
          </a:xfrm>
        </p:grpSpPr>
        <p:sp>
          <p:nvSpPr>
            <p:cNvPr id="7" name="TextBox 6"/>
            <p:cNvSpPr txBox="1"/>
            <p:nvPr/>
          </p:nvSpPr>
          <p:spPr>
            <a:xfrm>
              <a:off x="635180" y="3368072"/>
              <a:ext cx="2669722" cy="892552"/>
            </a:xfrm>
            <a:prstGeom prst="rect">
              <a:avLst/>
            </a:prstGeom>
            <a:noFill/>
            <a:ln w="76200">
              <a:solidFill>
                <a:srgbClr val="389CC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ja-JP" sz="800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ja-JP" altLang="en-US" b="1" dirty="0">
                  <a:solidFill>
                    <a:srgbClr val="A12C00"/>
                  </a:solidFill>
                  <a:latin typeface="Comic Sans MS" panose="030F0702030302020204" pitchFamily="66" charset="0"/>
                </a:rPr>
                <a:t>単語と表現の練習  </a:t>
              </a:r>
              <a:endParaRPr lang="en-US" altLang="ja-JP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altLang="ja-JP" b="1" dirty="0">
                  <a:solidFill>
                    <a:srgbClr val="A12C00"/>
                  </a:solidFill>
                  <a:latin typeface="Comic Sans MS" panose="030F0702030302020204" pitchFamily="66" charset="0"/>
                </a:rPr>
                <a:t>Words and Phrases</a:t>
              </a:r>
            </a:p>
            <a:p>
              <a:pPr algn="ctr"/>
              <a:endParaRPr lang="en-US" altLang="ja-JP" sz="800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67287" y="3720749"/>
              <a:ext cx="1546675" cy="14210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750" b="95000" l="0" r="98125">
                          <a14:foregroundMark x1="25000" y1="43750" x2="7500" y2="15625"/>
                          <a14:foregroundMark x1="7500" y1="15625" x2="20625" y2="8750"/>
                          <a14:foregroundMark x1="20625" y1="7500" x2="13125" y2="7500"/>
                          <a14:foregroundMark x1="13125" y1="7500" x2="5000" y2="8750"/>
                          <a14:foregroundMark x1="13750" y1="5625" x2="21875" y2="6250"/>
                          <a14:foregroundMark x1="20000" y1="6250" x2="28750" y2="6250"/>
                          <a14:foregroundMark x1="28750" y1="6250" x2="18125" y2="4375"/>
                          <a14:foregroundMark x1="13750" y1="6250" x2="5625" y2="7500"/>
                          <a14:foregroundMark x1="15000" y1="5625" x2="4375" y2="7500"/>
                          <a14:foregroundMark x1="14375" y1="3750" x2="0" y2="18750"/>
                          <a14:foregroundMark x1="625" y1="68750" x2="34375" y2="73750"/>
                          <a14:foregroundMark x1="34375" y1="73750" x2="35625" y2="73125"/>
                          <a14:foregroundMark x1="20000" y1="87500" x2="53750" y2="93125"/>
                          <a14:foregroundMark x1="53750" y1="95000" x2="79375" y2="84375"/>
                          <a14:foregroundMark x1="21250" y1="35000" x2="64375" y2="31875"/>
                          <a14:foregroundMark x1="63125" y1="23750" x2="89375" y2="25000"/>
                          <a14:foregroundMark x1="86875" y1="24375" x2="98125" y2="21250"/>
                          <a14:foregroundMark x1="95625" y1="18125" x2="72500" y2="15625"/>
                          <a14:foregroundMark x1="65625" y1="31250" x2="35625" y2="27500"/>
                          <a14:foregroundMark x1="25000" y1="8125" x2="35625" y2="9375"/>
                          <a14:foregroundMark x1="28125" y1="10000" x2="35000" y2="5000"/>
                          <a14:foregroundMark x1="72500" y1="80625" x2="93125" y2="781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07863" y="3281333"/>
              <a:ext cx="1467299" cy="14672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83986" y="2944245"/>
              <a:ext cx="1751027" cy="128319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999027" y="961716"/>
            <a:ext cx="1010962" cy="269168"/>
            <a:chOff x="3475027" y="961716"/>
            <a:chExt cx="1010962" cy="269168"/>
          </a:xfrm>
        </p:grpSpPr>
        <p:sp>
          <p:nvSpPr>
            <p:cNvPr id="24" name="TextBox 23"/>
            <p:cNvSpPr txBox="1"/>
            <p:nvPr/>
          </p:nvSpPr>
          <p:spPr>
            <a:xfrm>
              <a:off x="3475027" y="961716"/>
              <a:ext cx="4896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50" b="1" dirty="0">
                  <a:solidFill>
                    <a:srgbClr val="A12C00"/>
                  </a:solidFill>
                  <a:latin typeface="Comic Sans MS" panose="030F0702030302020204" pitchFamily="66" charset="0"/>
                </a:rPr>
                <a:t>なに</a:t>
              </a:r>
              <a:endParaRPr lang="en-US" altLang="ja-JP" sz="1050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46445" y="969274"/>
              <a:ext cx="3395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50" b="1" dirty="0">
                  <a:solidFill>
                    <a:srgbClr val="A12C00"/>
                  </a:solidFill>
                  <a:latin typeface="Comic Sans MS" panose="030F0702030302020204" pitchFamily="66" charset="0"/>
                </a:rPr>
                <a:t>か</a:t>
              </a:r>
              <a:endParaRPr lang="en-US" altLang="ja-JP" sz="1050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710188-1E58-491A-B88F-A822F43229B5}"/>
              </a:ext>
            </a:extLst>
          </p:cNvPr>
          <p:cNvGrpSpPr/>
          <p:nvPr/>
        </p:nvGrpSpPr>
        <p:grpSpPr>
          <a:xfrm>
            <a:off x="794209" y="3728434"/>
            <a:ext cx="6411941" cy="2606105"/>
            <a:chOff x="794209" y="3728434"/>
            <a:chExt cx="6411941" cy="2606105"/>
          </a:xfrm>
        </p:grpSpPr>
        <p:sp>
          <p:nvSpPr>
            <p:cNvPr id="8" name="TextBox 7"/>
            <p:cNvSpPr txBox="1"/>
            <p:nvPr/>
          </p:nvSpPr>
          <p:spPr>
            <a:xfrm>
              <a:off x="794209" y="4022088"/>
              <a:ext cx="2669722" cy="892552"/>
            </a:xfrm>
            <a:prstGeom prst="rect">
              <a:avLst/>
            </a:prstGeom>
            <a:noFill/>
            <a:ln w="76200">
              <a:solidFill>
                <a:srgbClr val="389CC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altLang="ja-JP" sz="800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ja-JP" altLang="en-US" b="1" dirty="0">
                  <a:solidFill>
                    <a:srgbClr val="A12C00"/>
                  </a:solidFill>
                  <a:latin typeface="Comic Sans MS" panose="030F0702030302020204" pitchFamily="66" charset="0"/>
                </a:rPr>
                <a:t>数え方の練習  </a:t>
              </a:r>
              <a:endParaRPr lang="en-US" altLang="ja-JP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altLang="ja-JP" b="1" dirty="0">
                  <a:solidFill>
                    <a:srgbClr val="A12C00"/>
                  </a:solidFill>
                  <a:latin typeface="Comic Sans MS" panose="030F0702030302020204" pitchFamily="66" charset="0"/>
                </a:rPr>
                <a:t>Counters</a:t>
              </a:r>
            </a:p>
            <a:p>
              <a:pPr algn="ctr"/>
              <a:endParaRPr lang="en-US" altLang="ja-JP" sz="800" b="1" dirty="0">
                <a:solidFill>
                  <a:srgbClr val="A12C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24634" y="4799962"/>
              <a:ext cx="1481516" cy="1534577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C16FF20-ED54-4233-A240-5C39C203C12E}"/>
                </a:ext>
              </a:extLst>
            </p:cNvPr>
            <p:cNvGrpSpPr/>
            <p:nvPr/>
          </p:nvGrpSpPr>
          <p:grpSpPr>
            <a:xfrm>
              <a:off x="4043966" y="3728434"/>
              <a:ext cx="1503024" cy="1439914"/>
              <a:chOff x="4043966" y="3728434"/>
              <a:chExt cx="1503024" cy="1439914"/>
            </a:xfrm>
          </p:grpSpPr>
          <p:pic>
            <p:nvPicPr>
              <p:cNvPr id="16" name="Picture 8" descr="http://b.blog.xuite.net/b/b/c/2/236293012/blog_3623231/txt/163469682/0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8" r="33042"/>
              <a:stretch/>
            </p:blipFill>
            <p:spPr bwMode="auto">
              <a:xfrm>
                <a:off x="4068031" y="3767070"/>
                <a:ext cx="1478959" cy="14012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B1E3C52-A29B-4900-A9F4-1B338BBD0254}"/>
                  </a:ext>
                </a:extLst>
              </p:cNvPr>
              <p:cNvSpPr/>
              <p:nvPr/>
            </p:nvSpPr>
            <p:spPr>
              <a:xfrm>
                <a:off x="4043966" y="3728434"/>
                <a:ext cx="508716" cy="77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92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337508" y="-4932012"/>
            <a:ext cx="3248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1026" name="Picture 2" descr="http://www.aeonmall.com/en/csr/topics/images/ph03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6"/>
          <a:stretch/>
        </p:blipFill>
        <p:spPr bwMode="auto">
          <a:xfrm>
            <a:off x="6455391" y="3741359"/>
            <a:ext cx="4607741" cy="2825731"/>
          </a:xfrm>
          <a:prstGeom prst="rect">
            <a:avLst/>
          </a:prstGeom>
          <a:noFill/>
          <a:ln w="38100">
            <a:solidFill>
              <a:srgbClr val="6E703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aeonmall.com/sitereport/sitereport11/kanto_chubu/img/hamamatsu_pho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t="17817"/>
          <a:stretch/>
        </p:blipFill>
        <p:spPr bwMode="auto">
          <a:xfrm>
            <a:off x="1027173" y="3744948"/>
            <a:ext cx="5359982" cy="2821894"/>
          </a:xfrm>
          <a:prstGeom prst="rect">
            <a:avLst/>
          </a:prstGeom>
          <a:noFill/>
          <a:ln w="38100">
            <a:solidFill>
              <a:srgbClr val="3D779B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honanpress.com/wp-content/uploads/2014/09/Sho_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" r="5990" b="30007"/>
          <a:stretch/>
        </p:blipFill>
        <p:spPr bwMode="auto">
          <a:xfrm>
            <a:off x="1020917" y="882575"/>
            <a:ext cx="4956802" cy="2790947"/>
          </a:xfrm>
          <a:prstGeom prst="rect">
            <a:avLst/>
          </a:prstGeom>
          <a:noFill/>
          <a:ln w="38100">
            <a:solidFill>
              <a:srgbClr val="AE25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0" y="184538"/>
            <a:ext cx="9144000" cy="87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Malls</a:t>
            </a:r>
            <a:endParaRPr lang="en-US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pic>
        <p:nvPicPr>
          <p:cNvPr id="1028" name="Picture 4" descr="http://trexrunner.com/wp-content/uploads/2014/03/Yokohama2006ssIMG_679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15627"/>
          <a:stretch/>
        </p:blipFill>
        <p:spPr bwMode="auto">
          <a:xfrm>
            <a:off x="6045957" y="890273"/>
            <a:ext cx="5028515" cy="2780975"/>
          </a:xfrm>
          <a:prstGeom prst="rect">
            <a:avLst/>
          </a:prstGeom>
          <a:noFill/>
          <a:ln w="38100">
            <a:solidFill>
              <a:srgbClr val="F0B36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306"/>
          <a:stretch/>
        </p:blipFill>
        <p:spPr>
          <a:xfrm>
            <a:off x="7034687" y="1148209"/>
            <a:ext cx="3928789" cy="2543750"/>
          </a:xfrm>
          <a:prstGeom prst="rect">
            <a:avLst/>
          </a:prstGeom>
          <a:ln w="38100">
            <a:solidFill>
              <a:srgbClr val="159158"/>
            </a:solidFill>
          </a:ln>
        </p:spPr>
      </p:pic>
      <p:pic>
        <p:nvPicPr>
          <p:cNvPr id="4" name="Picture 2" descr="http://4.bp.blogspot.com/-OMRDZYsWOpY/UiF1wrLOsII/AAAAAAAABAk/vTBHeMmucOU/s1600/IMGP71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/>
          <a:stretch/>
        </p:blipFill>
        <p:spPr bwMode="auto">
          <a:xfrm>
            <a:off x="4078578" y="1148210"/>
            <a:ext cx="2956106" cy="2543750"/>
          </a:xfrm>
          <a:prstGeom prst="rect">
            <a:avLst/>
          </a:prstGeom>
          <a:noFill/>
          <a:ln w="38100">
            <a:solidFill>
              <a:srgbClr val="E37092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2242" b="21061"/>
          <a:stretch/>
        </p:blipFill>
        <p:spPr>
          <a:xfrm>
            <a:off x="4078581" y="3691962"/>
            <a:ext cx="6884895" cy="2597227"/>
          </a:xfrm>
          <a:prstGeom prst="rect">
            <a:avLst/>
          </a:prstGeom>
          <a:ln w="38100">
            <a:solidFill>
              <a:srgbClr val="0881FF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27709" y="1464085"/>
            <a:ext cx="3034357" cy="52209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40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These malls are under train stations</a:t>
            </a:r>
          </a:p>
          <a:p>
            <a:pPr algn="ctr"/>
            <a:endParaRPr lang="en-US" sz="240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Overhead signs tell where the platforms are</a:t>
            </a:r>
          </a:p>
        </p:txBody>
      </p:sp>
      <p:pic>
        <p:nvPicPr>
          <p:cNvPr id="3076" name="Picture 4" descr="http://www.chinadailyasia.com/attachement/jpg/site441/20140425/1398393051790_5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325" r="-1" b="4010"/>
          <a:stretch/>
        </p:blipFill>
        <p:spPr bwMode="auto">
          <a:xfrm>
            <a:off x="4078580" y="1148209"/>
            <a:ext cx="6884895" cy="5154656"/>
          </a:xfrm>
          <a:prstGeom prst="rect">
            <a:avLst/>
          </a:prstGeom>
          <a:noFill/>
          <a:ln w="38100">
            <a:solidFill>
              <a:srgbClr val="CC7C3E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524000" y="236802"/>
            <a:ext cx="9144000" cy="87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Underground Malls</a:t>
            </a:r>
            <a:endParaRPr lang="en-US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98" y="2712868"/>
            <a:ext cx="2006223" cy="1347245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</p:spTree>
    <p:extLst>
      <p:ext uri="{BB962C8B-B14F-4D97-AF65-F5344CB8AC3E}">
        <p14:creationId xmlns:p14="http://schemas.microsoft.com/office/powerpoint/2010/main" val="7012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cbourdon.files.wordpress.com/2014/09/sam_13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4068" r="32"/>
          <a:stretch/>
        </p:blipFill>
        <p:spPr bwMode="auto">
          <a:xfrm>
            <a:off x="1152939" y="1064526"/>
            <a:ext cx="9874847" cy="5409058"/>
          </a:xfrm>
          <a:prstGeom prst="rect">
            <a:avLst/>
          </a:prstGeom>
          <a:noFill/>
          <a:ln w="38100">
            <a:solidFill>
              <a:srgbClr val="1A511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0" y="236802"/>
            <a:ext cx="9144000" cy="87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Shopping Arcades</a:t>
            </a:r>
            <a:endParaRPr lang="en-US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www.japan-guide.com/g7/4024_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40" r="445"/>
          <a:stretch/>
        </p:blipFill>
        <p:spPr bwMode="auto">
          <a:xfrm>
            <a:off x="1157885" y="1060174"/>
            <a:ext cx="9907680" cy="5421018"/>
          </a:xfrm>
          <a:prstGeom prst="rect">
            <a:avLst/>
          </a:prstGeom>
          <a:noFill/>
          <a:ln w="38100">
            <a:solidFill>
              <a:srgbClr val="D75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</p:spTree>
    <p:extLst>
      <p:ext uri="{BB962C8B-B14F-4D97-AF65-F5344CB8AC3E}">
        <p14:creationId xmlns:p14="http://schemas.microsoft.com/office/powerpoint/2010/main" val="38114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24000" y="217595"/>
            <a:ext cx="9144000" cy="87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かんこう　～　おみやげ</a:t>
            </a:r>
            <a:endParaRPr lang="en-US" sz="4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6" t="4859" r="529"/>
          <a:stretch/>
        </p:blipFill>
        <p:spPr>
          <a:xfrm>
            <a:off x="1528552" y="1005875"/>
            <a:ext cx="9050742" cy="5463164"/>
          </a:xfrm>
          <a:prstGeom prst="rect">
            <a:avLst/>
          </a:prstGeom>
          <a:ln w="38100">
            <a:solidFill>
              <a:srgbClr val="54EAFE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388" y="1005679"/>
            <a:ext cx="5024106" cy="3140066"/>
          </a:xfrm>
          <a:prstGeom prst="rect">
            <a:avLst/>
          </a:prstGeom>
          <a:ln w="38100">
            <a:solidFill>
              <a:srgbClr val="54EAFE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7515"/>
          <a:stretch/>
        </p:blipFill>
        <p:spPr>
          <a:xfrm>
            <a:off x="1935821" y="978383"/>
            <a:ext cx="8190814" cy="5524288"/>
          </a:xfrm>
          <a:prstGeom prst="rect">
            <a:avLst/>
          </a:prstGeom>
        </p:spPr>
      </p:pic>
      <p:pic>
        <p:nvPicPr>
          <p:cNvPr id="3076" name="Picture 4" descr="http://nakaya.co.jp/images/nakamis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4097" r="356"/>
          <a:stretch/>
        </p:blipFill>
        <p:spPr bwMode="auto">
          <a:xfrm>
            <a:off x="1491105" y="996287"/>
            <a:ext cx="9109705" cy="5470947"/>
          </a:xfrm>
          <a:prstGeom prst="rect">
            <a:avLst/>
          </a:prstGeom>
          <a:noFill/>
          <a:ln w="38100">
            <a:solidFill>
              <a:srgbClr val="C5020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</p:spTree>
    <p:extLst>
      <p:ext uri="{BB962C8B-B14F-4D97-AF65-F5344CB8AC3E}">
        <p14:creationId xmlns:p14="http://schemas.microsoft.com/office/powerpoint/2010/main" val="11073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tatic-numista.com/catalogue/photos/japon/g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05" y="1446382"/>
            <a:ext cx="1081994" cy="1078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166" t="3277" r="8449" b="4665"/>
          <a:stretch/>
        </p:blipFill>
        <p:spPr>
          <a:xfrm>
            <a:off x="3692198" y="1415210"/>
            <a:ext cx="1215737" cy="1174172"/>
          </a:xfrm>
          <a:prstGeom prst="rect">
            <a:avLst/>
          </a:prstGeom>
        </p:spPr>
      </p:pic>
      <p:pic>
        <p:nvPicPr>
          <p:cNvPr id="2058" name="Picture 10" descr="http://fuutennotora.img.jugem.jp/20090317_48915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2"/>
          <a:stretch/>
        </p:blipFill>
        <p:spPr bwMode="auto">
          <a:xfrm>
            <a:off x="5552105" y="1527734"/>
            <a:ext cx="1045431" cy="1064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saving.fpex.info/image/CH005_L_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 t="15603" r="17734" b="21862"/>
          <a:stretch/>
        </p:blipFill>
        <p:spPr bwMode="auto">
          <a:xfrm>
            <a:off x="7481745" y="1441163"/>
            <a:ext cx="1246910" cy="11741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blog-imgs-29.fc2.com/a/l/l/alltokyoseminar/20110121204516a4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219" r="38331" b="18644"/>
          <a:stretch/>
        </p:blipFill>
        <p:spPr bwMode="auto">
          <a:xfrm rot="21003874">
            <a:off x="709591" y="3207772"/>
            <a:ext cx="3192411" cy="16718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blog-imgs-53.fc2.com/f/x/y/fxya/Japanese_Notes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49944" r="51599" b="25394"/>
          <a:stretch/>
        </p:blipFill>
        <p:spPr bwMode="auto">
          <a:xfrm rot="21024137">
            <a:off x="3436043" y="3622990"/>
            <a:ext cx="3574949" cy="1748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http://blog-imgs-53.fc2.com/f/x/y/fxya/Japanese_Notes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t="75111" r="50106" b="851"/>
          <a:stretch/>
        </p:blipFill>
        <p:spPr bwMode="auto">
          <a:xfrm rot="20922696">
            <a:off x="6569667" y="3935584"/>
            <a:ext cx="3991706" cy="18753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2E880D6-AA8B-4B7F-8328-B8564BB63A36}"/>
              </a:ext>
            </a:extLst>
          </p:cNvPr>
          <p:cNvGrpSpPr/>
          <p:nvPr/>
        </p:nvGrpSpPr>
        <p:grpSpPr>
          <a:xfrm>
            <a:off x="10660368" y="3466858"/>
            <a:ext cx="1270165" cy="1655474"/>
            <a:chOff x="7980657" y="4552152"/>
            <a:chExt cx="1270165" cy="1655474"/>
          </a:xfrm>
        </p:grpSpPr>
        <p:sp>
          <p:nvSpPr>
            <p:cNvPr id="7" name="TextBox 6"/>
            <p:cNvSpPr txBox="1"/>
            <p:nvPr/>
          </p:nvSpPr>
          <p:spPr>
            <a:xfrm>
              <a:off x="8137230" y="4552152"/>
              <a:ext cx="9570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円</a:t>
              </a:r>
              <a:endPara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80657" y="5492045"/>
              <a:ext cx="1270165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5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えん</a:t>
              </a:r>
              <a:endParaRPr lang="en-US" sz="405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6837" y="1500200"/>
            <a:ext cx="1120113" cy="111513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524000" y="627866"/>
            <a:ext cx="9144000" cy="87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数えられますか？</a:t>
            </a:r>
            <a:endParaRPr lang="en-US" sz="54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148794" y="184117"/>
            <a:ext cx="1178130" cy="443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2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かぞ</a:t>
            </a:r>
            <a:endParaRPr lang="en-US" sz="32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3523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E8B0B33-245B-41C2-83B0-E6D2BAFE02A2}"/>
              </a:ext>
            </a:extLst>
          </p:cNvPr>
          <p:cNvGrpSpPr/>
          <p:nvPr/>
        </p:nvGrpSpPr>
        <p:grpSpPr>
          <a:xfrm>
            <a:off x="8894226" y="1407030"/>
            <a:ext cx="2665124" cy="4002861"/>
            <a:chOff x="1870572" y="5130894"/>
            <a:chExt cx="2665124" cy="4002861"/>
          </a:xfrm>
        </p:grpSpPr>
        <p:pic>
          <p:nvPicPr>
            <p:cNvPr id="7" name="Picture 10" descr="http://fuutennotora.img.jugem.jp/20090317_48915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02"/>
            <a:stretch/>
          </p:blipFill>
          <p:spPr bwMode="auto">
            <a:xfrm>
              <a:off x="2491413" y="6506427"/>
              <a:ext cx="1045431" cy="10642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9166" t="3277" r="8449" b="4665"/>
            <a:stretch/>
          </p:blipFill>
          <p:spPr>
            <a:xfrm>
              <a:off x="3319959" y="7959583"/>
              <a:ext cx="1215737" cy="11741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9166" t="3277" r="8449" b="4665"/>
            <a:stretch/>
          </p:blipFill>
          <p:spPr>
            <a:xfrm>
              <a:off x="1870572" y="7720333"/>
              <a:ext cx="1215737" cy="117417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711544" y="5130894"/>
              <a:ext cx="89624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3.</a:t>
              </a: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1524000" y="236802"/>
            <a:ext cx="9144000" cy="87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いくらですか？</a:t>
            </a:r>
            <a:endParaRPr lang="en-US" sz="54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8203B-41C5-4280-A658-C7552352E279}"/>
              </a:ext>
            </a:extLst>
          </p:cNvPr>
          <p:cNvGrpSpPr/>
          <p:nvPr/>
        </p:nvGrpSpPr>
        <p:grpSpPr>
          <a:xfrm>
            <a:off x="4381304" y="1409836"/>
            <a:ext cx="3192411" cy="4273445"/>
            <a:chOff x="1465826" y="3172375"/>
            <a:chExt cx="3192411" cy="4273445"/>
          </a:xfrm>
        </p:grpSpPr>
        <p:pic>
          <p:nvPicPr>
            <p:cNvPr id="5" name="Picture 16" descr="http://blog-imgs-29.fc2.com/a/l/l/alltokyoseminar/20110121204516a4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42219" r="38331" b="18644"/>
            <a:stretch/>
          </p:blipFill>
          <p:spPr bwMode="auto">
            <a:xfrm>
              <a:off x="1465826" y="4245384"/>
              <a:ext cx="3192411" cy="16718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711544" y="3172375"/>
              <a:ext cx="89624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2.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0990" y="6123114"/>
              <a:ext cx="1328611" cy="1322706"/>
            </a:xfrm>
            <a:prstGeom prst="rect">
              <a:avLst/>
            </a:prstGeom>
          </p:spPr>
        </p:pic>
      </p:grpSp>
      <p:sp>
        <p:nvSpPr>
          <p:cNvPr id="16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8C66BF-DE0A-4CDC-B675-43BD17128E1C}"/>
              </a:ext>
            </a:extLst>
          </p:cNvPr>
          <p:cNvGrpSpPr/>
          <p:nvPr/>
        </p:nvGrpSpPr>
        <p:grpSpPr>
          <a:xfrm>
            <a:off x="582674" y="1449920"/>
            <a:ext cx="2516910" cy="3562401"/>
            <a:chOff x="582674" y="1449920"/>
            <a:chExt cx="2516910" cy="35624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79BD935-4740-4A9D-A9EC-468576B9A072}"/>
                </a:ext>
              </a:extLst>
            </p:cNvPr>
            <p:cNvGrpSpPr/>
            <p:nvPr/>
          </p:nvGrpSpPr>
          <p:grpSpPr>
            <a:xfrm>
              <a:off x="582674" y="1449920"/>
              <a:ext cx="1726405" cy="2127301"/>
              <a:chOff x="1881384" y="1449920"/>
              <a:chExt cx="1726405" cy="2127301"/>
            </a:xfrm>
          </p:grpSpPr>
          <p:pic>
            <p:nvPicPr>
              <p:cNvPr id="4" name="Picture 12" descr="http://saving.fpex.info/image/CH005_L_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6667" b="76667" l="25000" r="81000">
                            <a14:foregroundMark x1="59500" y1="28000" x2="39500" y2="38667"/>
                            <a14:foregroundMark x1="39500" y1="38667" x2="42000" y2="32667"/>
                            <a14:foregroundMark x1="42000" y1="32667" x2="42000" y2="32667"/>
                            <a14:foregroundMark x1="45000" y1="19333" x2="36000" y2="25333"/>
                            <a14:foregroundMark x1="43000" y1="19333" x2="32000" y2="26667"/>
                            <a14:foregroundMark x1="31500" y1="26000" x2="26500" y2="32000"/>
                            <a14:foregroundMark x1="25500" y1="40667" x2="26500" y2="52000"/>
                            <a14:foregroundMark x1="27000" y1="57333" x2="40000" y2="69333"/>
                            <a14:foregroundMark x1="27000" y1="58667" x2="43500" y2="68667"/>
                            <a14:foregroundMark x1="29500" y1="60667" x2="29500" y2="60667"/>
                            <a14:foregroundMark x1="29500" y1="60667" x2="30500" y2="63333"/>
                            <a14:foregroundMark x1="31500" y1="64667" x2="31500" y2="64667"/>
                            <a14:foregroundMark x1="33500" y1="66667" x2="33500" y2="66667"/>
                            <a14:foregroundMark x1="42500" y1="74667" x2="54500" y2="74667"/>
                            <a14:foregroundMark x1="56000" y1="73333" x2="57500" y2="73333"/>
                            <a14:foregroundMark x1="57500" y1="72667" x2="75000" y2="65333"/>
                            <a14:foregroundMark x1="75000" y1="65333" x2="78000" y2="46000"/>
                            <a14:foregroundMark x1="49500" y1="20000" x2="49500" y2="20000"/>
                            <a14:foregroundMark x1="49500" y1="20000" x2="49500" y2="20000"/>
                            <a14:foregroundMark x1="49500" y1="18667" x2="49500" y2="18667"/>
                            <a14:foregroundMark x1="49500" y1="18667" x2="47500" y2="18000"/>
                            <a14:foregroundMark x1="46500" y1="18000" x2="46500" y2="18000"/>
                            <a14:foregroundMark x1="50500" y1="17333" x2="50500" y2="17333"/>
                            <a14:foregroundMark x1="53500" y1="17333" x2="53500" y2="17333"/>
                            <a14:foregroundMark x1="55500" y1="18667" x2="55500" y2="18667"/>
                            <a14:foregroundMark x1="57000" y1="19333" x2="57000" y2="19333"/>
                            <a14:foregroundMark x1="59000" y1="19333" x2="59000" y2="19333"/>
                            <a14:foregroundMark x1="61000" y1="20667" x2="61000" y2="20667"/>
                            <a14:foregroundMark x1="63000" y1="22667" x2="63000" y2="22667"/>
                            <a14:foregroundMark x1="62500" y1="21333" x2="62500" y2="21333"/>
                            <a14:foregroundMark x1="64000" y1="22667" x2="64000" y2="22667"/>
                            <a14:foregroundMark x1="66000" y1="24000" x2="66000" y2="24000"/>
                            <a14:foregroundMark x1="68000" y1="26667" x2="68000" y2="26667"/>
                            <a14:foregroundMark x1="67000" y1="24667" x2="67000" y2="24667"/>
                            <a14:foregroundMark x1="70500" y1="28667" x2="70500" y2="28667"/>
                            <a14:foregroundMark x1="69500" y1="28000" x2="69500" y2="28000"/>
                            <a14:foregroundMark x1="73000" y1="30667" x2="73000" y2="30667"/>
                            <a14:foregroundMark x1="73500" y1="32667" x2="73500" y2="32667"/>
                            <a14:foregroundMark x1="75000" y1="34667" x2="77500" y2="38000"/>
                            <a14:foregroundMark x1="77500" y1="38000" x2="77500" y2="38000"/>
                            <a14:foregroundMark x1="78500" y1="39333" x2="79500" y2="47333"/>
                            <a14:foregroundMark x1="80000" y1="48000" x2="81000" y2="54000"/>
                            <a14:foregroundMark x1="80500" y1="53333" x2="78500" y2="60667"/>
                            <a14:foregroundMark x1="78500" y1="60000" x2="74500" y2="66667"/>
                            <a14:foregroundMark x1="75000" y1="66667" x2="72500" y2="70000"/>
                            <a14:foregroundMark x1="72500" y1="70000" x2="69000" y2="72000"/>
                            <a14:foregroundMark x1="69000" y1="72000" x2="66000" y2="75333"/>
                            <a14:foregroundMark x1="66000" y1="74667" x2="62000" y2="76000"/>
                            <a14:foregroundMark x1="62000" y1="76000" x2="58000" y2="76000"/>
                            <a14:foregroundMark x1="58500" y1="76000" x2="49000" y2="75333"/>
                            <a14:foregroundMark x1="48500" y1="75333" x2="52000" y2="75333"/>
                            <a14:foregroundMark x1="47500" y1="75333" x2="52000" y2="76667"/>
                            <a14:foregroundMark x1="55000" y1="76000" x2="55000" y2="76000"/>
                            <a14:foregroundMark x1="25000" y1="49333" x2="25000" y2="49333"/>
                            <a14:foregroundMark x1="25000" y1="52000" x2="25000" y2="52000"/>
                            <a14:foregroundMark x1="26500" y1="54667" x2="26500" y2="54667"/>
                            <a14:foregroundMark x1="25500" y1="53333" x2="25500" y2="53333"/>
                            <a14:foregroundMark x1="34500" y1="23333" x2="34500" y2="23333"/>
                            <a14:foregroundMark x1="33500" y1="24000" x2="33500" y2="24000"/>
                            <a14:foregroundMark x1="32500" y1="24667" x2="32500" y2="24667"/>
                            <a14:foregroundMark x1="37000" y1="21333" x2="37000" y2="21333"/>
                            <a14:foregroundMark x1="36000" y1="22000" x2="36000" y2="22000"/>
                            <a14:foregroundMark x1="39000" y1="20000" x2="39000" y2="20000"/>
                            <a14:foregroundMark x1="40500" y1="20000" x2="40500" y2="20000"/>
                            <a14:foregroundMark x1="49500" y1="18000" x2="49500" y2="18000"/>
                            <a14:foregroundMark x1="52500" y1="18000" x2="52500" y2="18000"/>
                            <a14:foregroundMark x1="58500" y1="20000" x2="58500" y2="20000"/>
                            <a14:backgroundMark x1="52500" y1="16667" x2="52500" y2="16667"/>
                            <a14:backgroundMark x1="51000" y1="16000" x2="51000" y2="16000"/>
                            <a14:backgroundMark x1="54000" y1="16000" x2="54000" y2="16000"/>
                            <a14:backgroundMark x1="50000" y1="16000" x2="50000" y2="16000"/>
                            <a14:backgroundMark x1="59000" y1="18667" x2="59000" y2="18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39" t="15603" r="17734" b="21862"/>
              <a:stretch/>
            </p:blipFill>
            <p:spPr bwMode="auto">
              <a:xfrm>
                <a:off x="1881384" y="2403048"/>
                <a:ext cx="1246910" cy="1174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718392" y="1449920"/>
                <a:ext cx="889397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b="1" dirty="0">
                    <a:solidFill>
                      <a:schemeClr val="accent2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1.</a:t>
                </a:r>
              </a:p>
            </p:txBody>
          </p:sp>
        </p:grpSp>
        <p:pic>
          <p:nvPicPr>
            <p:cNvPr id="18" name="Picture 12" descr="http://saving.fpex.info/image/CH005_L_.jpg">
              <a:extLst>
                <a:ext uri="{FF2B5EF4-FFF2-40B4-BE49-F238E27FC236}">
                  <a16:creationId xmlns:a16="http://schemas.microsoft.com/office/drawing/2014/main" id="{1BC26A22-796B-49DE-B4EC-DC6F7D8BF6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667" b="76667" l="25000" r="81000">
                          <a14:foregroundMark x1="59500" y1="28000" x2="39500" y2="38667"/>
                          <a14:foregroundMark x1="39500" y1="38667" x2="42000" y2="32667"/>
                          <a14:foregroundMark x1="42000" y1="32667" x2="42000" y2="32667"/>
                          <a14:foregroundMark x1="45000" y1="19333" x2="36000" y2="25333"/>
                          <a14:foregroundMark x1="43000" y1="19333" x2="32000" y2="26667"/>
                          <a14:foregroundMark x1="31500" y1="26000" x2="26500" y2="32000"/>
                          <a14:foregroundMark x1="25500" y1="40667" x2="26500" y2="52000"/>
                          <a14:foregroundMark x1="27000" y1="57333" x2="40000" y2="69333"/>
                          <a14:foregroundMark x1="27000" y1="58667" x2="43500" y2="68667"/>
                          <a14:foregroundMark x1="29500" y1="60667" x2="29500" y2="60667"/>
                          <a14:foregroundMark x1="29500" y1="60667" x2="30500" y2="63333"/>
                          <a14:foregroundMark x1="31500" y1="64667" x2="31500" y2="64667"/>
                          <a14:foregroundMark x1="33500" y1="66667" x2="33500" y2="66667"/>
                          <a14:foregroundMark x1="42500" y1="74667" x2="54500" y2="74667"/>
                          <a14:foregroundMark x1="56000" y1="73333" x2="57500" y2="73333"/>
                          <a14:foregroundMark x1="57500" y1="72667" x2="75000" y2="65333"/>
                          <a14:foregroundMark x1="75000" y1="65333" x2="78000" y2="46000"/>
                          <a14:foregroundMark x1="49500" y1="20000" x2="49500" y2="20000"/>
                          <a14:foregroundMark x1="49500" y1="20000" x2="49500" y2="20000"/>
                          <a14:foregroundMark x1="49500" y1="18667" x2="49500" y2="18667"/>
                          <a14:foregroundMark x1="49500" y1="18667" x2="47500" y2="18000"/>
                          <a14:foregroundMark x1="46500" y1="18000" x2="46500" y2="18000"/>
                          <a14:foregroundMark x1="50500" y1="17333" x2="50500" y2="17333"/>
                          <a14:foregroundMark x1="53500" y1="17333" x2="53500" y2="17333"/>
                          <a14:foregroundMark x1="55500" y1="18667" x2="55500" y2="18667"/>
                          <a14:foregroundMark x1="57000" y1="19333" x2="57000" y2="19333"/>
                          <a14:foregroundMark x1="59000" y1="19333" x2="59000" y2="19333"/>
                          <a14:foregroundMark x1="61000" y1="20667" x2="61000" y2="20667"/>
                          <a14:foregroundMark x1="63000" y1="22667" x2="63000" y2="22667"/>
                          <a14:foregroundMark x1="62500" y1="21333" x2="62500" y2="21333"/>
                          <a14:foregroundMark x1="64000" y1="22667" x2="64000" y2="22667"/>
                          <a14:foregroundMark x1="66000" y1="24000" x2="66000" y2="24000"/>
                          <a14:foregroundMark x1="68000" y1="26667" x2="68000" y2="26667"/>
                          <a14:foregroundMark x1="67000" y1="24667" x2="67000" y2="24667"/>
                          <a14:foregroundMark x1="70500" y1="28667" x2="70500" y2="28667"/>
                          <a14:foregroundMark x1="69500" y1="28000" x2="69500" y2="28000"/>
                          <a14:foregroundMark x1="73000" y1="30667" x2="73000" y2="30667"/>
                          <a14:foregroundMark x1="73500" y1="32667" x2="73500" y2="32667"/>
                          <a14:foregroundMark x1="75000" y1="34667" x2="77500" y2="38000"/>
                          <a14:foregroundMark x1="77500" y1="38000" x2="77500" y2="38000"/>
                          <a14:foregroundMark x1="78500" y1="39333" x2="79500" y2="47333"/>
                          <a14:foregroundMark x1="80000" y1="48000" x2="81000" y2="54000"/>
                          <a14:foregroundMark x1="80500" y1="53333" x2="78500" y2="60667"/>
                          <a14:foregroundMark x1="78500" y1="60000" x2="74500" y2="66667"/>
                          <a14:foregroundMark x1="75000" y1="66667" x2="72500" y2="70000"/>
                          <a14:foregroundMark x1="72500" y1="70000" x2="69000" y2="72000"/>
                          <a14:foregroundMark x1="69000" y1="72000" x2="66000" y2="75333"/>
                          <a14:foregroundMark x1="66000" y1="74667" x2="62000" y2="76000"/>
                          <a14:foregroundMark x1="62000" y1="76000" x2="58000" y2="76000"/>
                          <a14:foregroundMark x1="58500" y1="76000" x2="49000" y2="75333"/>
                          <a14:foregroundMark x1="48500" y1="75333" x2="52000" y2="75333"/>
                          <a14:foregroundMark x1="47500" y1="75333" x2="52000" y2="76667"/>
                          <a14:foregroundMark x1="55000" y1="76000" x2="55000" y2="76000"/>
                          <a14:foregroundMark x1="25000" y1="49333" x2="25000" y2="49333"/>
                          <a14:foregroundMark x1="25000" y1="52000" x2="25000" y2="52000"/>
                          <a14:foregroundMark x1="26500" y1="54667" x2="26500" y2="54667"/>
                          <a14:foregroundMark x1="25500" y1="53333" x2="25500" y2="53333"/>
                          <a14:foregroundMark x1="34500" y1="23333" x2="34500" y2="23333"/>
                          <a14:foregroundMark x1="33500" y1="24000" x2="33500" y2="24000"/>
                          <a14:foregroundMark x1="32500" y1="24667" x2="32500" y2="24667"/>
                          <a14:foregroundMark x1="37000" y1="21333" x2="37000" y2="21333"/>
                          <a14:foregroundMark x1="36000" y1="22000" x2="36000" y2="22000"/>
                          <a14:foregroundMark x1="39000" y1="20000" x2="39000" y2="20000"/>
                          <a14:foregroundMark x1="40500" y1="20000" x2="40500" y2="20000"/>
                          <a14:foregroundMark x1="49500" y1="18000" x2="49500" y2="18000"/>
                          <a14:foregroundMark x1="52500" y1="18000" x2="52500" y2="18000"/>
                          <a14:foregroundMark x1="58500" y1="20000" x2="58500" y2="20000"/>
                          <a14:backgroundMark x1="52500" y1="16667" x2="52500" y2="16667"/>
                          <a14:backgroundMark x1="51000" y1="16000" x2="51000" y2="16000"/>
                          <a14:backgroundMark x1="54000" y1="16000" x2="54000" y2="16000"/>
                          <a14:backgroundMark x1="50000" y1="16000" x2="50000" y2="16000"/>
                          <a14:backgroundMark x1="59000" y1="18667" x2="59000" y2="1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9" t="15603" r="17734" b="21862"/>
            <a:stretch/>
          </p:blipFill>
          <p:spPr bwMode="auto">
            <a:xfrm>
              <a:off x="976374" y="3838148"/>
              <a:ext cx="1246910" cy="11741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http://saving.fpex.info/image/CH005_L_.jpg">
              <a:extLst>
                <a:ext uri="{FF2B5EF4-FFF2-40B4-BE49-F238E27FC236}">
                  <a16:creationId xmlns:a16="http://schemas.microsoft.com/office/drawing/2014/main" id="{B557986D-69AB-4AC5-86C0-28958D0F9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667" b="76667" l="25000" r="81000">
                          <a14:foregroundMark x1="59500" y1="28000" x2="39500" y2="38667"/>
                          <a14:foregroundMark x1="39500" y1="38667" x2="42000" y2="32667"/>
                          <a14:foregroundMark x1="42000" y1="32667" x2="42000" y2="32667"/>
                          <a14:foregroundMark x1="45000" y1="19333" x2="36000" y2="25333"/>
                          <a14:foregroundMark x1="43000" y1="19333" x2="32000" y2="26667"/>
                          <a14:foregroundMark x1="31500" y1="26000" x2="26500" y2="32000"/>
                          <a14:foregroundMark x1="25500" y1="40667" x2="26500" y2="52000"/>
                          <a14:foregroundMark x1="27000" y1="57333" x2="40000" y2="69333"/>
                          <a14:foregroundMark x1="27000" y1="58667" x2="43500" y2="68667"/>
                          <a14:foregroundMark x1="29500" y1="60667" x2="29500" y2="60667"/>
                          <a14:foregroundMark x1="29500" y1="60667" x2="30500" y2="63333"/>
                          <a14:foregroundMark x1="31500" y1="64667" x2="31500" y2="64667"/>
                          <a14:foregroundMark x1="33500" y1="66667" x2="33500" y2="66667"/>
                          <a14:foregroundMark x1="42500" y1="74667" x2="54500" y2="74667"/>
                          <a14:foregroundMark x1="56000" y1="73333" x2="57500" y2="73333"/>
                          <a14:foregroundMark x1="57500" y1="72667" x2="75000" y2="65333"/>
                          <a14:foregroundMark x1="75000" y1="65333" x2="78000" y2="46000"/>
                          <a14:foregroundMark x1="49500" y1="20000" x2="49500" y2="20000"/>
                          <a14:foregroundMark x1="49500" y1="20000" x2="49500" y2="20000"/>
                          <a14:foregroundMark x1="49500" y1="18667" x2="49500" y2="18667"/>
                          <a14:foregroundMark x1="49500" y1="18667" x2="47500" y2="18000"/>
                          <a14:foregroundMark x1="46500" y1="18000" x2="46500" y2="18000"/>
                          <a14:foregroundMark x1="50500" y1="17333" x2="50500" y2="17333"/>
                          <a14:foregroundMark x1="53500" y1="17333" x2="53500" y2="17333"/>
                          <a14:foregroundMark x1="55500" y1="18667" x2="55500" y2="18667"/>
                          <a14:foregroundMark x1="57000" y1="19333" x2="57000" y2="19333"/>
                          <a14:foregroundMark x1="59000" y1="19333" x2="59000" y2="19333"/>
                          <a14:foregroundMark x1="61000" y1="20667" x2="61000" y2="20667"/>
                          <a14:foregroundMark x1="63000" y1="22667" x2="63000" y2="22667"/>
                          <a14:foregroundMark x1="62500" y1="21333" x2="62500" y2="21333"/>
                          <a14:foregroundMark x1="64000" y1="22667" x2="64000" y2="22667"/>
                          <a14:foregroundMark x1="66000" y1="24000" x2="66000" y2="24000"/>
                          <a14:foregroundMark x1="68000" y1="26667" x2="68000" y2="26667"/>
                          <a14:foregroundMark x1="67000" y1="24667" x2="67000" y2="24667"/>
                          <a14:foregroundMark x1="70500" y1="28667" x2="70500" y2="28667"/>
                          <a14:foregroundMark x1="69500" y1="28000" x2="69500" y2="28000"/>
                          <a14:foregroundMark x1="73000" y1="30667" x2="73000" y2="30667"/>
                          <a14:foregroundMark x1="73500" y1="32667" x2="73500" y2="32667"/>
                          <a14:foregroundMark x1="75000" y1="34667" x2="77500" y2="38000"/>
                          <a14:foregroundMark x1="77500" y1="38000" x2="77500" y2="38000"/>
                          <a14:foregroundMark x1="78500" y1="39333" x2="79500" y2="47333"/>
                          <a14:foregroundMark x1="80000" y1="48000" x2="81000" y2="54000"/>
                          <a14:foregroundMark x1="80500" y1="53333" x2="78500" y2="60667"/>
                          <a14:foregroundMark x1="78500" y1="60000" x2="74500" y2="66667"/>
                          <a14:foregroundMark x1="75000" y1="66667" x2="72500" y2="70000"/>
                          <a14:foregroundMark x1="72500" y1="70000" x2="69000" y2="72000"/>
                          <a14:foregroundMark x1="69000" y1="72000" x2="66000" y2="75333"/>
                          <a14:foregroundMark x1="66000" y1="74667" x2="62000" y2="76000"/>
                          <a14:foregroundMark x1="62000" y1="76000" x2="58000" y2="76000"/>
                          <a14:foregroundMark x1="58500" y1="76000" x2="49000" y2="75333"/>
                          <a14:foregroundMark x1="48500" y1="75333" x2="52000" y2="75333"/>
                          <a14:foregroundMark x1="47500" y1="75333" x2="52000" y2="76667"/>
                          <a14:foregroundMark x1="55000" y1="76000" x2="55000" y2="76000"/>
                          <a14:foregroundMark x1="25000" y1="49333" x2="25000" y2="49333"/>
                          <a14:foregroundMark x1="25000" y1="52000" x2="25000" y2="52000"/>
                          <a14:foregroundMark x1="26500" y1="54667" x2="26500" y2="54667"/>
                          <a14:foregroundMark x1="25500" y1="53333" x2="25500" y2="53333"/>
                          <a14:foregroundMark x1="34500" y1="23333" x2="34500" y2="23333"/>
                          <a14:foregroundMark x1="33500" y1="24000" x2="33500" y2="24000"/>
                          <a14:foregroundMark x1="32500" y1="24667" x2="32500" y2="24667"/>
                          <a14:foregroundMark x1="37000" y1="21333" x2="37000" y2="21333"/>
                          <a14:foregroundMark x1="36000" y1="22000" x2="36000" y2="22000"/>
                          <a14:foregroundMark x1="39000" y1="20000" x2="39000" y2="20000"/>
                          <a14:foregroundMark x1="40500" y1="20000" x2="40500" y2="20000"/>
                          <a14:foregroundMark x1="49500" y1="18000" x2="49500" y2="18000"/>
                          <a14:foregroundMark x1="52500" y1="18000" x2="52500" y2="18000"/>
                          <a14:foregroundMark x1="58500" y1="20000" x2="58500" y2="20000"/>
                          <a14:backgroundMark x1="52500" y1="16667" x2="52500" y2="16667"/>
                          <a14:backgroundMark x1="51000" y1="16000" x2="51000" y2="16000"/>
                          <a14:backgroundMark x1="54000" y1="16000" x2="54000" y2="16000"/>
                          <a14:backgroundMark x1="50000" y1="16000" x2="50000" y2="16000"/>
                          <a14:backgroundMark x1="59000" y1="18667" x2="59000" y2="1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9" t="15603" r="17734" b="21862"/>
            <a:stretch/>
          </p:blipFill>
          <p:spPr bwMode="auto">
            <a:xfrm>
              <a:off x="1852674" y="2707848"/>
              <a:ext cx="1246910" cy="11741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06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E31D552-7013-43FD-9EE2-DD3038A63BB5}"/>
              </a:ext>
            </a:extLst>
          </p:cNvPr>
          <p:cNvGrpSpPr/>
          <p:nvPr/>
        </p:nvGrpSpPr>
        <p:grpSpPr>
          <a:xfrm>
            <a:off x="165009" y="1183742"/>
            <a:ext cx="3792074" cy="4543073"/>
            <a:chOff x="165009" y="1183742"/>
            <a:chExt cx="3792074" cy="4543073"/>
          </a:xfrm>
        </p:grpSpPr>
        <p:pic>
          <p:nvPicPr>
            <p:cNvPr id="2" name="Picture 18" descr="http://blog-imgs-53.fc2.com/f/x/y/fxya/Japanese_Notesl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" t="75111" r="50106" b="851"/>
            <a:stretch/>
          </p:blipFill>
          <p:spPr bwMode="auto">
            <a:xfrm>
              <a:off x="165009" y="2214346"/>
              <a:ext cx="3792074" cy="1781597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6" descr="http://blog-imgs-29.fc2.com/a/l/l/alltokyoseminar/20110121204516a4e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42219" r="38331" b="18644"/>
            <a:stretch/>
          </p:blipFill>
          <p:spPr bwMode="auto">
            <a:xfrm>
              <a:off x="485320" y="3278420"/>
              <a:ext cx="2608681" cy="1366127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6" descr="http://blog-imgs-29.fc2.com/a/l/l/alltokyoseminar/20110121204516a4e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42219" r="38331" b="18644"/>
            <a:stretch/>
          </p:blipFill>
          <p:spPr bwMode="auto">
            <a:xfrm>
              <a:off x="1127633" y="4357460"/>
              <a:ext cx="2614847" cy="136935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197811" y="1183742"/>
              <a:ext cx="80862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4.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BB13A57-1738-495C-84B4-90F72BAEF1D8}"/>
              </a:ext>
            </a:extLst>
          </p:cNvPr>
          <p:cNvGrpSpPr/>
          <p:nvPr/>
        </p:nvGrpSpPr>
        <p:grpSpPr>
          <a:xfrm>
            <a:off x="8365296" y="1190603"/>
            <a:ext cx="3402041" cy="4962359"/>
            <a:chOff x="8365296" y="1190603"/>
            <a:chExt cx="3402041" cy="4962359"/>
          </a:xfrm>
        </p:grpSpPr>
        <p:sp>
          <p:nvSpPr>
            <p:cNvPr id="15" name="TextBox 14"/>
            <p:cNvSpPr txBox="1"/>
            <p:nvPr/>
          </p:nvSpPr>
          <p:spPr>
            <a:xfrm>
              <a:off x="9810217" y="1190603"/>
              <a:ext cx="83581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6.</a:t>
              </a:r>
            </a:p>
          </p:txBody>
        </p:sp>
        <p:pic>
          <p:nvPicPr>
            <p:cNvPr id="16" name="Picture 4" descr="http://static-numista.com/catalogue/photos/japon/g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0986" y="5115674"/>
              <a:ext cx="1040624" cy="10372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" descr="http://blog-imgs-53.fc2.com/f/x/y/fxya/Japanese_Notesl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" t="49944" r="51599" b="25394"/>
            <a:stretch/>
          </p:blipFill>
          <p:spPr bwMode="auto">
            <a:xfrm>
              <a:off x="8365296" y="2178640"/>
              <a:ext cx="3402041" cy="166423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9166" t="3277" r="8449" b="4665"/>
            <a:stretch/>
          </p:blipFill>
          <p:spPr>
            <a:xfrm>
              <a:off x="9807739" y="4032970"/>
              <a:ext cx="1074008" cy="1037288"/>
            </a:xfrm>
            <a:prstGeom prst="rect">
              <a:avLst/>
            </a:prstGeom>
          </p:spPr>
        </p:pic>
      </p:grpSp>
      <p:sp>
        <p:nvSpPr>
          <p:cNvPr id="19" name="Title 1"/>
          <p:cNvSpPr txBox="1">
            <a:spLocks/>
          </p:cNvSpPr>
          <p:nvPr/>
        </p:nvSpPr>
        <p:spPr>
          <a:xfrm>
            <a:off x="1524000" y="236802"/>
            <a:ext cx="9144000" cy="8777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いくらですか？</a:t>
            </a:r>
            <a:endParaRPr lang="en-US" sz="54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kumimoji="1" sz="32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ja-JP" sz="1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©Japan-America Society of State of Washington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FD14AF-A1F0-41FF-8FB8-EAF0A53B0982}"/>
              </a:ext>
            </a:extLst>
          </p:cNvPr>
          <p:cNvGrpSpPr/>
          <p:nvPr/>
        </p:nvGrpSpPr>
        <p:grpSpPr>
          <a:xfrm>
            <a:off x="4549367" y="1223224"/>
            <a:ext cx="2957305" cy="5102436"/>
            <a:chOff x="4549367" y="1223224"/>
            <a:chExt cx="2957305" cy="51024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9166" t="3277" r="8449" b="4665"/>
            <a:stretch/>
          </p:blipFill>
          <p:spPr>
            <a:xfrm>
              <a:off x="5573965" y="4046913"/>
              <a:ext cx="928442" cy="8967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9166" t="3277" r="8449" b="4665"/>
            <a:stretch/>
          </p:blipFill>
          <p:spPr>
            <a:xfrm>
              <a:off x="6522508" y="3751251"/>
              <a:ext cx="984164" cy="9505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9166" t="3277" r="8449" b="4665"/>
            <a:stretch/>
          </p:blipFill>
          <p:spPr>
            <a:xfrm>
              <a:off x="5723841" y="3185490"/>
              <a:ext cx="879443" cy="849376"/>
            </a:xfrm>
            <a:prstGeom prst="rect">
              <a:avLst/>
            </a:prstGeom>
          </p:spPr>
        </p:pic>
        <p:pic>
          <p:nvPicPr>
            <p:cNvPr id="11" name="Picture 2" descr="http://kokucheese.com/images/upload/104809_photo1.jpg?20130726124600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15" t="19031" r="19886" b="14915"/>
            <a:stretch/>
          </p:blipFill>
          <p:spPr bwMode="auto">
            <a:xfrm>
              <a:off x="5812642" y="5614289"/>
              <a:ext cx="795512" cy="7113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kokucheese.com/images/upload/104809_photo1.jpg?20130726124600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8" t="19031" r="23363" b="14915"/>
            <a:stretch/>
          </p:blipFill>
          <p:spPr bwMode="auto">
            <a:xfrm>
              <a:off x="5961509" y="4917990"/>
              <a:ext cx="717825" cy="7113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495813" y="1223224"/>
              <a:ext cx="80322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5.</a:t>
              </a:r>
            </a:p>
          </p:txBody>
        </p:sp>
        <p:pic>
          <p:nvPicPr>
            <p:cNvPr id="21" name="Picture 12" descr="http://saving.fpex.info/image/CH005_L_.jpg">
              <a:extLst>
                <a:ext uri="{FF2B5EF4-FFF2-40B4-BE49-F238E27FC236}">
                  <a16:creationId xmlns:a16="http://schemas.microsoft.com/office/drawing/2014/main" id="{76D477D8-E607-42EC-A920-C2196BCE16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667" b="76667" l="25000" r="81000">
                          <a14:foregroundMark x1="59500" y1="28000" x2="39500" y2="38667"/>
                          <a14:foregroundMark x1="39500" y1="38667" x2="42000" y2="32667"/>
                          <a14:foregroundMark x1="42000" y1="32667" x2="42000" y2="32667"/>
                          <a14:foregroundMark x1="45000" y1="19333" x2="36000" y2="25333"/>
                          <a14:foregroundMark x1="43000" y1="19333" x2="32000" y2="26667"/>
                          <a14:foregroundMark x1="31500" y1="26000" x2="26500" y2="32000"/>
                          <a14:foregroundMark x1="25500" y1="40667" x2="26500" y2="52000"/>
                          <a14:foregroundMark x1="27000" y1="57333" x2="40000" y2="69333"/>
                          <a14:foregroundMark x1="27000" y1="58667" x2="43500" y2="68667"/>
                          <a14:foregroundMark x1="29500" y1="60667" x2="29500" y2="60667"/>
                          <a14:foregroundMark x1="29500" y1="60667" x2="30500" y2="63333"/>
                          <a14:foregroundMark x1="31500" y1="64667" x2="31500" y2="64667"/>
                          <a14:foregroundMark x1="33500" y1="66667" x2="33500" y2="66667"/>
                          <a14:foregroundMark x1="42500" y1="74667" x2="54500" y2="74667"/>
                          <a14:foregroundMark x1="56000" y1="73333" x2="57500" y2="73333"/>
                          <a14:foregroundMark x1="57500" y1="72667" x2="75000" y2="65333"/>
                          <a14:foregroundMark x1="75000" y1="65333" x2="78000" y2="46000"/>
                          <a14:foregroundMark x1="49500" y1="20000" x2="49500" y2="20000"/>
                          <a14:foregroundMark x1="49500" y1="20000" x2="49500" y2="20000"/>
                          <a14:foregroundMark x1="49500" y1="18667" x2="49500" y2="18667"/>
                          <a14:foregroundMark x1="49500" y1="18667" x2="47500" y2="18000"/>
                          <a14:foregroundMark x1="46500" y1="18000" x2="46500" y2="18000"/>
                          <a14:foregroundMark x1="50500" y1="17333" x2="50500" y2="17333"/>
                          <a14:foregroundMark x1="53500" y1="17333" x2="53500" y2="17333"/>
                          <a14:foregroundMark x1="55500" y1="18667" x2="55500" y2="18667"/>
                          <a14:foregroundMark x1="57000" y1="19333" x2="57000" y2="19333"/>
                          <a14:foregroundMark x1="59000" y1="19333" x2="59000" y2="19333"/>
                          <a14:foregroundMark x1="61000" y1="20667" x2="61000" y2="20667"/>
                          <a14:foregroundMark x1="63000" y1="22667" x2="63000" y2="22667"/>
                          <a14:foregroundMark x1="62500" y1="21333" x2="62500" y2="21333"/>
                          <a14:foregroundMark x1="64000" y1="22667" x2="64000" y2="22667"/>
                          <a14:foregroundMark x1="66000" y1="24000" x2="66000" y2="24000"/>
                          <a14:foregroundMark x1="68000" y1="26667" x2="68000" y2="26667"/>
                          <a14:foregroundMark x1="67000" y1="24667" x2="67000" y2="24667"/>
                          <a14:foregroundMark x1="70500" y1="28667" x2="70500" y2="28667"/>
                          <a14:foregroundMark x1="69500" y1="28000" x2="69500" y2="28000"/>
                          <a14:foregroundMark x1="73000" y1="30667" x2="73000" y2="30667"/>
                          <a14:foregroundMark x1="73500" y1="32667" x2="73500" y2="32667"/>
                          <a14:foregroundMark x1="75000" y1="34667" x2="77500" y2="38000"/>
                          <a14:foregroundMark x1="77500" y1="38000" x2="77500" y2="38000"/>
                          <a14:foregroundMark x1="78500" y1="39333" x2="79500" y2="47333"/>
                          <a14:foregroundMark x1="80000" y1="48000" x2="81000" y2="54000"/>
                          <a14:foregroundMark x1="80500" y1="53333" x2="78500" y2="60667"/>
                          <a14:foregroundMark x1="78500" y1="60000" x2="74500" y2="66667"/>
                          <a14:foregroundMark x1="75000" y1="66667" x2="72500" y2="70000"/>
                          <a14:foregroundMark x1="72500" y1="70000" x2="69000" y2="72000"/>
                          <a14:foregroundMark x1="69000" y1="72000" x2="66000" y2="75333"/>
                          <a14:foregroundMark x1="66000" y1="74667" x2="62000" y2="76000"/>
                          <a14:foregroundMark x1="62000" y1="76000" x2="58000" y2="76000"/>
                          <a14:foregroundMark x1="58500" y1="76000" x2="49000" y2="75333"/>
                          <a14:foregroundMark x1="48500" y1="75333" x2="52000" y2="75333"/>
                          <a14:foregroundMark x1="47500" y1="75333" x2="52000" y2="76667"/>
                          <a14:foregroundMark x1="55000" y1="76000" x2="55000" y2="76000"/>
                          <a14:foregroundMark x1="25000" y1="49333" x2="25000" y2="49333"/>
                          <a14:foregroundMark x1="25000" y1="52000" x2="25000" y2="52000"/>
                          <a14:foregroundMark x1="26500" y1="54667" x2="26500" y2="54667"/>
                          <a14:foregroundMark x1="25500" y1="53333" x2="25500" y2="53333"/>
                          <a14:foregroundMark x1="34500" y1="23333" x2="34500" y2="23333"/>
                          <a14:foregroundMark x1="33500" y1="24000" x2="33500" y2="24000"/>
                          <a14:foregroundMark x1="32500" y1="24667" x2="32500" y2="24667"/>
                          <a14:foregroundMark x1="37000" y1="21333" x2="37000" y2="21333"/>
                          <a14:foregroundMark x1="36000" y1="22000" x2="36000" y2="22000"/>
                          <a14:foregroundMark x1="39000" y1="20000" x2="39000" y2="20000"/>
                          <a14:foregroundMark x1="40500" y1="20000" x2="40500" y2="20000"/>
                          <a14:foregroundMark x1="49500" y1="18000" x2="49500" y2="18000"/>
                          <a14:foregroundMark x1="52500" y1="18000" x2="52500" y2="18000"/>
                          <a14:foregroundMark x1="58500" y1="20000" x2="58500" y2="20000"/>
                          <a14:backgroundMark x1="52500" y1="16667" x2="52500" y2="16667"/>
                          <a14:backgroundMark x1="51000" y1="16000" x2="51000" y2="16000"/>
                          <a14:backgroundMark x1="54000" y1="16000" x2="54000" y2="16000"/>
                          <a14:backgroundMark x1="50000" y1="16000" x2="50000" y2="16000"/>
                          <a14:backgroundMark x1="59000" y1="18667" x2="59000" y2="1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9" t="15603" r="17734" b="21862"/>
            <a:stretch/>
          </p:blipFill>
          <p:spPr bwMode="auto">
            <a:xfrm>
              <a:off x="4964174" y="1971248"/>
              <a:ext cx="1246910" cy="11741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http://fuutennotora.img.jugem.jp/20090317_489158.jpg">
              <a:extLst>
                <a:ext uri="{FF2B5EF4-FFF2-40B4-BE49-F238E27FC236}">
                  <a16:creationId xmlns:a16="http://schemas.microsoft.com/office/drawing/2014/main" id="{367D93E4-37DC-4CF9-B614-1D31BF25B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02"/>
            <a:stretch/>
          </p:blipFill>
          <p:spPr bwMode="auto">
            <a:xfrm>
              <a:off x="4549367" y="3341363"/>
              <a:ext cx="1045431" cy="10642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18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505C44679F2A46A04076491DB1E70A" ma:contentTypeVersion="17" ma:contentTypeDescription="Create a new document." ma:contentTypeScope="" ma:versionID="f083d615437b3cb7b4468bfdd2164e7a">
  <xsd:schema xmlns:xsd="http://www.w3.org/2001/XMLSchema" xmlns:xs="http://www.w3.org/2001/XMLSchema" xmlns:p="http://schemas.microsoft.com/office/2006/metadata/properties" xmlns:ns2="d7c77a91-0dee-4871-9165-b73edb7f9da1" xmlns:ns3="c20a00a2-2ff6-47e9-84e4-8c37b0e2b111" targetNamespace="http://schemas.microsoft.com/office/2006/metadata/properties" ma:root="true" ma:fieldsID="868dcf52893452650ac996efbb872da2" ns2:_="" ns3:_="">
    <xsd:import namespace="d7c77a91-0dee-4871-9165-b73edb7f9da1"/>
    <xsd:import namespace="c20a00a2-2ff6-47e9-84e4-8c37b0e2b1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c77a91-0dee-4871-9165-b73edb7f9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1e1607d-c9dc-4763-af19-338910dae6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a00a2-2ff6-47e9-84e4-8c37b0e2b1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5987ea5-4b46-4dd6-9a80-d30cc6e5b0b5}" ma:internalName="TaxCatchAll" ma:showField="CatchAllData" ma:web="c20a00a2-2ff6-47e9-84e4-8c37b0e2b1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c77a91-0dee-4871-9165-b73edb7f9da1">
      <Terms xmlns="http://schemas.microsoft.com/office/infopath/2007/PartnerControls"/>
    </lcf76f155ced4ddcb4097134ff3c332f>
    <TaxCatchAll xmlns="c20a00a2-2ff6-47e9-84e4-8c37b0e2b111" xsi:nil="true"/>
  </documentManagement>
</p:properties>
</file>

<file path=customXml/itemProps1.xml><?xml version="1.0" encoding="utf-8"?>
<ds:datastoreItem xmlns:ds="http://schemas.openxmlformats.org/officeDocument/2006/customXml" ds:itemID="{1B837930-59DC-4EEE-995F-43D7B98126BF}"/>
</file>

<file path=customXml/itemProps2.xml><?xml version="1.0" encoding="utf-8"?>
<ds:datastoreItem xmlns:ds="http://schemas.openxmlformats.org/officeDocument/2006/customXml" ds:itemID="{A3C08B63-4D2E-475E-897C-9D573F93791B}"/>
</file>

<file path=customXml/itemProps3.xml><?xml version="1.0" encoding="utf-8"?>
<ds:datastoreItem xmlns:ds="http://schemas.openxmlformats.org/officeDocument/2006/customXml" ds:itemID="{152874C0-F23B-47B1-BECC-35A14AA1744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</TotalTime>
  <Words>1681</Words>
  <Application>Microsoft Office PowerPoint</Application>
  <PresentationFormat>Widescreen</PresentationFormat>
  <Paragraphs>294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MS PGothic</vt:lpstr>
      <vt:lpstr>UD Digi Kyokasho NK-B</vt:lpstr>
      <vt:lpstr>游ゴシック</vt:lpstr>
      <vt:lpstr>游ゴシック Light</vt:lpstr>
      <vt:lpstr>Arial</vt:lpstr>
      <vt:lpstr>Calibri</vt:lpstr>
      <vt:lpstr>Calibri Light</vt:lpstr>
      <vt:lpstr>Century Gothic</vt:lpstr>
      <vt:lpstr>Comic Sans MS</vt:lpstr>
      <vt:lpstr>Georgia</vt:lpstr>
      <vt:lpstr>Times New Roman</vt:lpstr>
      <vt:lpstr>Office Theme</vt:lpstr>
      <vt:lpstr>PowerPoint Presentation</vt:lpstr>
      <vt:lpstr>Today’s Shopping Visit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jassw_000</dc:creator>
  <cp:lastModifiedBy>Lisa d'Aquila</cp:lastModifiedBy>
  <cp:revision>107</cp:revision>
  <dcterms:created xsi:type="dcterms:W3CDTF">2016-10-06T17:38:26Z</dcterms:created>
  <dcterms:modified xsi:type="dcterms:W3CDTF">2022-04-12T18:36:26Z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0x01010098505C44679F2A46A04076491DB1E70A</vt:lpwstr>
  </property>
  <property fmtid="{D5CDD505-2E9C-101B-9397-08002B2CF9AE}" pid="3" name="MediaServiceImageTags">
    <vt:lpwstr/>
  </property>
</Properties>
</file>